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MS)" panose="020B0604020202020204" charset="0"/>
      <p:regular r:id="rId33"/>
    </p:embeddedFont>
    <p:embeddedFont>
      <p:font typeface="Calibri (MS) Bold" panose="020B0604020202020204" charset="0"/>
      <p:regular r:id="rId34"/>
    </p:embeddedFont>
    <p:embeddedFont>
      <p:font typeface="Libre Baskerville" panose="020F0502020204030204" pitchFamily="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oushikbalabhadruni-pixel" TargetMode="External"/><Relationship Id="rId2" Type="http://schemas.openxmlformats.org/officeDocument/2006/relationships/hyperlink" Target="https://www.linkedin.com/in/koushik-balabhadruni/"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888" y="0"/>
            <a:ext cx="18286222" cy="10041147"/>
            <a:chOff x="0" y="0"/>
            <a:chExt cx="24381630" cy="13388196"/>
          </a:xfrm>
        </p:grpSpPr>
        <p:sp>
          <p:nvSpPr>
            <p:cNvPr id="5" name="Freeform 5"/>
            <p:cNvSpPr/>
            <p:nvPr/>
          </p:nvSpPr>
          <p:spPr>
            <a:xfrm>
              <a:off x="0" y="0"/>
              <a:ext cx="24381588" cy="13388212"/>
            </a:xfrm>
            <a:custGeom>
              <a:avLst/>
              <a:gdLst/>
              <a:ahLst/>
              <a:cxnLst/>
              <a:rect l="l" t="t" r="r" b="b"/>
              <a:pathLst>
                <a:path w="24381588" h="13388212">
                  <a:moveTo>
                    <a:pt x="0" y="0"/>
                  </a:moveTo>
                  <a:lnTo>
                    <a:pt x="24381588" y="0"/>
                  </a:lnTo>
                  <a:lnTo>
                    <a:pt x="24381588" y="13388212"/>
                  </a:lnTo>
                  <a:lnTo>
                    <a:pt x="0" y="13388212"/>
                  </a:lnTo>
                  <a:lnTo>
                    <a:pt x="0" y="0"/>
                  </a:lnTo>
                  <a:close/>
                </a:path>
              </a:pathLst>
            </a:custGeom>
            <a:blipFill>
              <a:blip r:embed="rId3"/>
              <a:stretch>
                <a:fillRect b="-2420"/>
              </a:stretch>
            </a:blipFill>
          </p:spPr>
        </p:sp>
      </p:grpSp>
      <p:sp>
        <p:nvSpPr>
          <p:cNvPr id="6" name="TextBox 6"/>
          <p:cNvSpPr txBox="1"/>
          <p:nvPr/>
        </p:nvSpPr>
        <p:spPr>
          <a:xfrm>
            <a:off x="3800781" y="5565529"/>
            <a:ext cx="10686434" cy="981075"/>
          </a:xfrm>
          <a:prstGeom prst="rect">
            <a:avLst/>
          </a:prstGeom>
        </p:spPr>
        <p:txBody>
          <a:bodyPr lIns="0" tIns="0" rIns="0" bIns="0" rtlCol="0" anchor="t">
            <a:spAutoFit/>
          </a:bodyPr>
          <a:lstStyle/>
          <a:p>
            <a:pPr algn="ctr">
              <a:lnSpc>
                <a:spcPts val="3240"/>
              </a:lnSpc>
            </a:pPr>
            <a:endParaRPr/>
          </a:p>
          <a:p>
            <a:pPr algn="ctr">
              <a:lnSpc>
                <a:spcPts val="4079"/>
              </a:lnSpc>
            </a:pPr>
            <a:r>
              <a:rPr lang="en-US" sz="3399">
                <a:solidFill>
                  <a:srgbClr val="000000"/>
                </a:solidFill>
                <a:latin typeface="Calibri (MS)"/>
                <a:ea typeface="Calibri (MS)"/>
                <a:cs typeface="Calibri (MS)"/>
                <a:sym typeface="Calibri (MS)"/>
              </a:rPr>
              <a:t>Employee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3798" y="2286000"/>
            <a:ext cx="11301259" cy="1398531"/>
          </a:xfrm>
          <a:custGeom>
            <a:avLst/>
            <a:gdLst/>
            <a:ahLst/>
            <a:cxnLst/>
            <a:rect l="l" t="t" r="r" b="b"/>
            <a:pathLst>
              <a:path w="11301259" h="1398531">
                <a:moveTo>
                  <a:pt x="0" y="0"/>
                </a:moveTo>
                <a:lnTo>
                  <a:pt x="11301259" y="0"/>
                </a:lnTo>
                <a:lnTo>
                  <a:pt x="11301259" y="1398531"/>
                </a:lnTo>
                <a:lnTo>
                  <a:pt x="0" y="1398531"/>
                </a:lnTo>
                <a:lnTo>
                  <a:pt x="0" y="0"/>
                </a:lnTo>
                <a:close/>
              </a:path>
            </a:pathLst>
          </a:custGeom>
          <a:blipFill>
            <a:blip r:embed="rId2"/>
            <a:stretch>
              <a:fillRect/>
            </a:stretch>
          </a:blipFill>
        </p:spPr>
      </p:sp>
      <p:sp>
        <p:nvSpPr>
          <p:cNvPr id="3" name="Freeform 3"/>
          <p:cNvSpPr/>
          <p:nvPr/>
        </p:nvSpPr>
        <p:spPr>
          <a:xfrm>
            <a:off x="1353798" y="4489584"/>
            <a:ext cx="11301259" cy="2260252"/>
          </a:xfrm>
          <a:custGeom>
            <a:avLst/>
            <a:gdLst/>
            <a:ahLst/>
            <a:cxnLst/>
            <a:rect l="l" t="t" r="r" b="b"/>
            <a:pathLst>
              <a:path w="11301259" h="2260252">
                <a:moveTo>
                  <a:pt x="0" y="0"/>
                </a:moveTo>
                <a:lnTo>
                  <a:pt x="11301259" y="0"/>
                </a:lnTo>
                <a:lnTo>
                  <a:pt x="11301259" y="2260252"/>
                </a:lnTo>
                <a:lnTo>
                  <a:pt x="0" y="2260252"/>
                </a:lnTo>
                <a:lnTo>
                  <a:pt x="0" y="0"/>
                </a:lnTo>
                <a:close/>
              </a:path>
            </a:pathLst>
          </a:custGeom>
          <a:blipFill>
            <a:blip r:embed="rId3"/>
            <a:stretch>
              <a:fillRect/>
            </a:stretch>
          </a:blipFill>
        </p:spPr>
      </p:sp>
      <p:sp>
        <p:nvSpPr>
          <p:cNvPr id="4" name="TextBox 4"/>
          <p:cNvSpPr txBox="1"/>
          <p:nvPr/>
        </p:nvSpPr>
        <p:spPr>
          <a:xfrm>
            <a:off x="1028700" y="952500"/>
            <a:ext cx="9370665" cy="1333500"/>
          </a:xfrm>
          <a:prstGeom prst="rect">
            <a:avLst/>
          </a:prstGeom>
        </p:spPr>
        <p:txBody>
          <a:bodyPr lIns="0" tIns="0" rIns="0" bIns="0" rtlCol="0" anchor="t">
            <a:spAutoFit/>
          </a:bodyPr>
          <a:lstStyle/>
          <a:p>
            <a:pPr marL="0" lvl="0" indent="0" algn="just">
              <a:lnSpc>
                <a:spcPts val="4998"/>
              </a:lnSpc>
              <a:spcBef>
                <a:spcPct val="0"/>
              </a:spcBef>
            </a:pPr>
            <a:r>
              <a:rPr lang="en-US" sz="4165" u="none" strike="noStrike">
                <a:solidFill>
                  <a:srgbClr val="000000"/>
                </a:solidFill>
                <a:latin typeface="Calibri (MS)"/>
                <a:ea typeface="Calibri (MS)"/>
                <a:cs typeface="Calibri (MS)"/>
                <a:sym typeface="Calibri (MS)"/>
              </a:rPr>
              <a:t>Who are the top 5 highest-paid employees?</a:t>
            </a:r>
          </a:p>
          <a:p>
            <a:pPr marL="0" lvl="0" indent="0" algn="just">
              <a:lnSpc>
                <a:spcPts val="4998"/>
              </a:lnSpc>
              <a:spcBef>
                <a:spcPct val="0"/>
              </a:spcBef>
            </a:pPr>
            <a:endParaRPr lang="en-US" sz="4165" u="none" strike="noStrike">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078922"/>
            <a:ext cx="10955618" cy="1702456"/>
          </a:xfrm>
          <a:custGeom>
            <a:avLst/>
            <a:gdLst/>
            <a:ahLst/>
            <a:cxnLst/>
            <a:rect l="l" t="t" r="r" b="b"/>
            <a:pathLst>
              <a:path w="10955618" h="1702456">
                <a:moveTo>
                  <a:pt x="0" y="0"/>
                </a:moveTo>
                <a:lnTo>
                  <a:pt x="10955618" y="0"/>
                </a:lnTo>
                <a:lnTo>
                  <a:pt x="10955618" y="1702455"/>
                </a:lnTo>
                <a:lnTo>
                  <a:pt x="0" y="1702455"/>
                </a:lnTo>
                <a:lnTo>
                  <a:pt x="0" y="0"/>
                </a:lnTo>
                <a:close/>
              </a:path>
            </a:pathLst>
          </a:custGeom>
          <a:blipFill>
            <a:blip r:embed="rId2"/>
            <a:stretch>
              <a:fillRect/>
            </a:stretch>
          </a:blipFill>
        </p:spPr>
      </p:sp>
      <p:sp>
        <p:nvSpPr>
          <p:cNvPr id="3" name="Freeform 3"/>
          <p:cNvSpPr/>
          <p:nvPr/>
        </p:nvSpPr>
        <p:spPr>
          <a:xfrm>
            <a:off x="1230835" y="4798742"/>
            <a:ext cx="11301259" cy="1525670"/>
          </a:xfrm>
          <a:custGeom>
            <a:avLst/>
            <a:gdLst/>
            <a:ahLst/>
            <a:cxnLst/>
            <a:rect l="l" t="t" r="r" b="b"/>
            <a:pathLst>
              <a:path w="11301259" h="1525670">
                <a:moveTo>
                  <a:pt x="0" y="0"/>
                </a:moveTo>
                <a:lnTo>
                  <a:pt x="11301258" y="0"/>
                </a:lnTo>
                <a:lnTo>
                  <a:pt x="11301258" y="1525670"/>
                </a:lnTo>
                <a:lnTo>
                  <a:pt x="0" y="1525670"/>
                </a:lnTo>
                <a:lnTo>
                  <a:pt x="0" y="0"/>
                </a:lnTo>
                <a:close/>
              </a:path>
            </a:pathLst>
          </a:custGeom>
          <a:blipFill>
            <a:blip r:embed="rId3"/>
            <a:stretch>
              <a:fillRect/>
            </a:stretch>
          </a:blipFill>
        </p:spPr>
      </p:sp>
      <p:sp>
        <p:nvSpPr>
          <p:cNvPr id="4" name="TextBox 4"/>
          <p:cNvSpPr txBox="1"/>
          <p:nvPr/>
        </p:nvSpPr>
        <p:spPr>
          <a:xfrm>
            <a:off x="730212" y="952500"/>
            <a:ext cx="12302505"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salary expenditure across the company?</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07697"/>
            <a:ext cx="11231419" cy="1530245"/>
          </a:xfrm>
          <a:custGeom>
            <a:avLst/>
            <a:gdLst/>
            <a:ahLst/>
            <a:cxnLst/>
            <a:rect l="l" t="t" r="r" b="b"/>
            <a:pathLst>
              <a:path w="11231419" h="1530245">
                <a:moveTo>
                  <a:pt x="0" y="0"/>
                </a:moveTo>
                <a:lnTo>
                  <a:pt x="11231419" y="0"/>
                </a:lnTo>
                <a:lnTo>
                  <a:pt x="11231419" y="1530245"/>
                </a:lnTo>
                <a:lnTo>
                  <a:pt x="0" y="1530245"/>
                </a:lnTo>
                <a:lnTo>
                  <a:pt x="0" y="0"/>
                </a:lnTo>
                <a:close/>
              </a:path>
            </a:pathLst>
          </a:custGeom>
          <a:blipFill>
            <a:blip r:embed="rId2"/>
            <a:stretch>
              <a:fillRect/>
            </a:stretch>
          </a:blipFill>
        </p:spPr>
      </p:sp>
      <p:sp>
        <p:nvSpPr>
          <p:cNvPr id="3" name="Freeform 3"/>
          <p:cNvSpPr/>
          <p:nvPr/>
        </p:nvSpPr>
        <p:spPr>
          <a:xfrm>
            <a:off x="1342432" y="5090442"/>
            <a:ext cx="11301259" cy="3121973"/>
          </a:xfrm>
          <a:custGeom>
            <a:avLst/>
            <a:gdLst/>
            <a:ahLst/>
            <a:cxnLst/>
            <a:rect l="l" t="t" r="r" b="b"/>
            <a:pathLst>
              <a:path w="11301259" h="3121973">
                <a:moveTo>
                  <a:pt x="0" y="0"/>
                </a:moveTo>
                <a:lnTo>
                  <a:pt x="11301259" y="0"/>
                </a:lnTo>
                <a:lnTo>
                  <a:pt x="11301259" y="3121973"/>
                </a:lnTo>
                <a:lnTo>
                  <a:pt x="0" y="3121973"/>
                </a:lnTo>
                <a:lnTo>
                  <a:pt x="0" y="0"/>
                </a:lnTo>
                <a:close/>
              </a:path>
            </a:pathLst>
          </a:custGeom>
          <a:blipFill>
            <a:blip r:embed="rId3"/>
            <a:stretch>
              <a:fillRect/>
            </a:stretch>
          </a:blipFill>
        </p:spPr>
      </p:sp>
      <p:sp>
        <p:nvSpPr>
          <p:cNvPr id="4" name="TextBox 4"/>
          <p:cNvSpPr txBox="1"/>
          <p:nvPr/>
        </p:nvSpPr>
        <p:spPr>
          <a:xfrm>
            <a:off x="1028700" y="952500"/>
            <a:ext cx="11928723"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many different job roles exist in each department?</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3798" y="2286000"/>
            <a:ext cx="11301259" cy="1285518"/>
          </a:xfrm>
          <a:custGeom>
            <a:avLst/>
            <a:gdLst/>
            <a:ahLst/>
            <a:cxnLst/>
            <a:rect l="l" t="t" r="r" b="b"/>
            <a:pathLst>
              <a:path w="11301259" h="1285518">
                <a:moveTo>
                  <a:pt x="0" y="0"/>
                </a:moveTo>
                <a:lnTo>
                  <a:pt x="11301259" y="0"/>
                </a:lnTo>
                <a:lnTo>
                  <a:pt x="11301259" y="1285518"/>
                </a:lnTo>
                <a:lnTo>
                  <a:pt x="0" y="1285518"/>
                </a:lnTo>
                <a:lnTo>
                  <a:pt x="0" y="0"/>
                </a:lnTo>
                <a:close/>
              </a:path>
            </a:pathLst>
          </a:custGeom>
          <a:blipFill>
            <a:blip r:embed="rId2"/>
            <a:stretch>
              <a:fillRect/>
            </a:stretch>
          </a:blipFill>
        </p:spPr>
      </p:sp>
      <p:sp>
        <p:nvSpPr>
          <p:cNvPr id="3" name="Freeform 3"/>
          <p:cNvSpPr/>
          <p:nvPr/>
        </p:nvSpPr>
        <p:spPr>
          <a:xfrm>
            <a:off x="1353798" y="4145320"/>
            <a:ext cx="11301259" cy="2797062"/>
          </a:xfrm>
          <a:custGeom>
            <a:avLst/>
            <a:gdLst/>
            <a:ahLst/>
            <a:cxnLst/>
            <a:rect l="l" t="t" r="r" b="b"/>
            <a:pathLst>
              <a:path w="11301259" h="2797062">
                <a:moveTo>
                  <a:pt x="0" y="0"/>
                </a:moveTo>
                <a:lnTo>
                  <a:pt x="11301259" y="0"/>
                </a:lnTo>
                <a:lnTo>
                  <a:pt x="11301259" y="2797062"/>
                </a:lnTo>
                <a:lnTo>
                  <a:pt x="0" y="2797062"/>
                </a:lnTo>
                <a:lnTo>
                  <a:pt x="0" y="0"/>
                </a:lnTo>
                <a:close/>
              </a:path>
            </a:pathLst>
          </a:custGeom>
          <a:blipFill>
            <a:blip r:embed="rId3"/>
            <a:stretch>
              <a:fillRect/>
            </a:stretch>
          </a:blipFill>
        </p:spPr>
      </p:sp>
      <p:sp>
        <p:nvSpPr>
          <p:cNvPr id="4" name="TextBox 4"/>
          <p:cNvSpPr txBox="1"/>
          <p:nvPr/>
        </p:nvSpPr>
        <p:spPr>
          <a:xfrm>
            <a:off x="1028700" y="952500"/>
            <a:ext cx="10748888"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salary range per department?</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5948" y="2885453"/>
            <a:ext cx="11301259" cy="974734"/>
          </a:xfrm>
          <a:custGeom>
            <a:avLst/>
            <a:gdLst/>
            <a:ahLst/>
            <a:cxnLst/>
            <a:rect l="l" t="t" r="r" b="b"/>
            <a:pathLst>
              <a:path w="11301259" h="974734">
                <a:moveTo>
                  <a:pt x="0" y="0"/>
                </a:moveTo>
                <a:lnTo>
                  <a:pt x="11301259" y="0"/>
                </a:lnTo>
                <a:lnTo>
                  <a:pt x="11301259" y="974733"/>
                </a:lnTo>
                <a:lnTo>
                  <a:pt x="0" y="974733"/>
                </a:lnTo>
                <a:lnTo>
                  <a:pt x="0" y="0"/>
                </a:lnTo>
                <a:close/>
              </a:path>
            </a:pathLst>
          </a:custGeom>
          <a:blipFill>
            <a:blip r:embed="rId2"/>
            <a:stretch>
              <a:fillRect/>
            </a:stretch>
          </a:blipFill>
        </p:spPr>
      </p:sp>
      <p:sp>
        <p:nvSpPr>
          <p:cNvPr id="3" name="Freeform 3"/>
          <p:cNvSpPr/>
          <p:nvPr/>
        </p:nvSpPr>
        <p:spPr>
          <a:xfrm>
            <a:off x="1525948" y="4831736"/>
            <a:ext cx="11301259" cy="3291492"/>
          </a:xfrm>
          <a:custGeom>
            <a:avLst/>
            <a:gdLst/>
            <a:ahLst/>
            <a:cxnLst/>
            <a:rect l="l" t="t" r="r" b="b"/>
            <a:pathLst>
              <a:path w="11301259" h="3291492">
                <a:moveTo>
                  <a:pt x="0" y="0"/>
                </a:moveTo>
                <a:lnTo>
                  <a:pt x="11301259" y="0"/>
                </a:lnTo>
                <a:lnTo>
                  <a:pt x="11301259" y="3291492"/>
                </a:lnTo>
                <a:lnTo>
                  <a:pt x="0" y="3291492"/>
                </a:lnTo>
                <a:lnTo>
                  <a:pt x="0" y="0"/>
                </a:lnTo>
                <a:close/>
              </a:path>
            </a:pathLst>
          </a:custGeom>
          <a:blipFill>
            <a:blip r:embed="rId3"/>
            <a:stretch>
              <a:fillRect/>
            </a:stretch>
          </a:blipFill>
        </p:spPr>
      </p:sp>
      <p:sp>
        <p:nvSpPr>
          <p:cNvPr id="4" name="TextBox 4"/>
          <p:cNvSpPr txBox="1"/>
          <p:nvPr/>
        </p:nvSpPr>
        <p:spPr>
          <a:xfrm>
            <a:off x="1028700" y="1211614"/>
            <a:ext cx="8642300"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job roles offer the highest salary?</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5427" y="2526512"/>
            <a:ext cx="11301259" cy="1274537"/>
          </a:xfrm>
          <a:custGeom>
            <a:avLst/>
            <a:gdLst/>
            <a:ahLst/>
            <a:cxnLst/>
            <a:rect l="l" t="t" r="r" b="b"/>
            <a:pathLst>
              <a:path w="11301259" h="1274537">
                <a:moveTo>
                  <a:pt x="0" y="0"/>
                </a:moveTo>
                <a:lnTo>
                  <a:pt x="11301259" y="0"/>
                </a:lnTo>
                <a:lnTo>
                  <a:pt x="11301259" y="1274538"/>
                </a:lnTo>
                <a:lnTo>
                  <a:pt x="0" y="1274538"/>
                </a:lnTo>
                <a:lnTo>
                  <a:pt x="0" y="0"/>
                </a:lnTo>
                <a:close/>
              </a:path>
            </a:pathLst>
          </a:custGeom>
          <a:blipFill>
            <a:blip r:embed="rId2"/>
            <a:stretch>
              <a:fillRect l="-3072" r="-3072"/>
            </a:stretch>
          </a:blipFill>
        </p:spPr>
      </p:sp>
      <p:sp>
        <p:nvSpPr>
          <p:cNvPr id="3" name="Freeform 3"/>
          <p:cNvSpPr/>
          <p:nvPr/>
        </p:nvSpPr>
        <p:spPr>
          <a:xfrm>
            <a:off x="1255427" y="5143500"/>
            <a:ext cx="11301259" cy="2867694"/>
          </a:xfrm>
          <a:custGeom>
            <a:avLst/>
            <a:gdLst/>
            <a:ahLst/>
            <a:cxnLst/>
            <a:rect l="l" t="t" r="r" b="b"/>
            <a:pathLst>
              <a:path w="11301259" h="2867694">
                <a:moveTo>
                  <a:pt x="0" y="0"/>
                </a:moveTo>
                <a:lnTo>
                  <a:pt x="11301259" y="0"/>
                </a:lnTo>
                <a:lnTo>
                  <a:pt x="11301259" y="2867694"/>
                </a:lnTo>
                <a:lnTo>
                  <a:pt x="0" y="2867694"/>
                </a:lnTo>
                <a:lnTo>
                  <a:pt x="0" y="0"/>
                </a:lnTo>
                <a:close/>
              </a:path>
            </a:pathLst>
          </a:custGeom>
          <a:blipFill>
            <a:blip r:embed="rId3"/>
            <a:stretch>
              <a:fillRect/>
            </a:stretch>
          </a:blipFill>
        </p:spPr>
      </p:sp>
      <p:sp>
        <p:nvSpPr>
          <p:cNvPr id="4" name="TextBox 4"/>
          <p:cNvSpPr txBox="1"/>
          <p:nvPr/>
        </p:nvSpPr>
        <p:spPr>
          <a:xfrm>
            <a:off x="1028700" y="952500"/>
            <a:ext cx="12892162"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departments have the highest total salary allocation?</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1289" y="2493528"/>
            <a:ext cx="11186278" cy="922429"/>
          </a:xfrm>
          <a:custGeom>
            <a:avLst/>
            <a:gdLst/>
            <a:ahLst/>
            <a:cxnLst/>
            <a:rect l="l" t="t" r="r" b="b"/>
            <a:pathLst>
              <a:path w="11186278" h="922429">
                <a:moveTo>
                  <a:pt x="0" y="0"/>
                </a:moveTo>
                <a:lnTo>
                  <a:pt x="11186278" y="0"/>
                </a:lnTo>
                <a:lnTo>
                  <a:pt x="11186278" y="922429"/>
                </a:lnTo>
                <a:lnTo>
                  <a:pt x="0" y="922429"/>
                </a:lnTo>
                <a:lnTo>
                  <a:pt x="0" y="0"/>
                </a:lnTo>
                <a:close/>
              </a:path>
            </a:pathLst>
          </a:custGeom>
          <a:blipFill>
            <a:blip r:embed="rId2"/>
            <a:stretch>
              <a:fillRect/>
            </a:stretch>
          </a:blipFill>
        </p:spPr>
      </p:sp>
      <p:sp>
        <p:nvSpPr>
          <p:cNvPr id="3" name="Freeform 3"/>
          <p:cNvSpPr/>
          <p:nvPr/>
        </p:nvSpPr>
        <p:spPr>
          <a:xfrm>
            <a:off x="1624319" y="4401855"/>
            <a:ext cx="11301259" cy="1483290"/>
          </a:xfrm>
          <a:custGeom>
            <a:avLst/>
            <a:gdLst/>
            <a:ahLst/>
            <a:cxnLst/>
            <a:rect l="l" t="t" r="r" b="b"/>
            <a:pathLst>
              <a:path w="11301259" h="1483290">
                <a:moveTo>
                  <a:pt x="0" y="0"/>
                </a:moveTo>
                <a:lnTo>
                  <a:pt x="11301259" y="0"/>
                </a:lnTo>
                <a:lnTo>
                  <a:pt x="11301259" y="1483290"/>
                </a:lnTo>
                <a:lnTo>
                  <a:pt x="0" y="1483290"/>
                </a:lnTo>
                <a:lnTo>
                  <a:pt x="0" y="0"/>
                </a:lnTo>
                <a:close/>
              </a:path>
            </a:pathLst>
          </a:custGeom>
          <a:blipFill>
            <a:blip r:embed="rId3"/>
            <a:stretch>
              <a:fillRect/>
            </a:stretch>
          </a:blipFill>
        </p:spPr>
      </p:sp>
      <p:sp>
        <p:nvSpPr>
          <p:cNvPr id="4" name="TextBox 4"/>
          <p:cNvSpPr txBox="1"/>
          <p:nvPr/>
        </p:nvSpPr>
        <p:spPr>
          <a:xfrm>
            <a:off x="1028700" y="952500"/>
            <a:ext cx="12792968"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many employees have at least one qualification listed?</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7888" y="2844103"/>
            <a:ext cx="11301259" cy="663949"/>
          </a:xfrm>
          <a:custGeom>
            <a:avLst/>
            <a:gdLst/>
            <a:ahLst/>
            <a:cxnLst/>
            <a:rect l="l" t="t" r="r" b="b"/>
            <a:pathLst>
              <a:path w="11301259" h="663949">
                <a:moveTo>
                  <a:pt x="0" y="0"/>
                </a:moveTo>
                <a:lnTo>
                  <a:pt x="11301259" y="0"/>
                </a:lnTo>
                <a:lnTo>
                  <a:pt x="11301259" y="663949"/>
                </a:lnTo>
                <a:lnTo>
                  <a:pt x="0" y="663949"/>
                </a:lnTo>
                <a:lnTo>
                  <a:pt x="0" y="0"/>
                </a:lnTo>
                <a:close/>
              </a:path>
            </a:pathLst>
          </a:custGeom>
          <a:blipFill>
            <a:blip r:embed="rId2"/>
            <a:stretch>
              <a:fillRect/>
            </a:stretch>
          </a:blipFill>
        </p:spPr>
      </p:sp>
      <p:sp>
        <p:nvSpPr>
          <p:cNvPr id="3" name="Freeform 3"/>
          <p:cNvSpPr/>
          <p:nvPr/>
        </p:nvSpPr>
        <p:spPr>
          <a:xfrm>
            <a:off x="1353798" y="4558389"/>
            <a:ext cx="11301259" cy="3432757"/>
          </a:xfrm>
          <a:custGeom>
            <a:avLst/>
            <a:gdLst/>
            <a:ahLst/>
            <a:cxnLst/>
            <a:rect l="l" t="t" r="r" b="b"/>
            <a:pathLst>
              <a:path w="11301259" h="3432757">
                <a:moveTo>
                  <a:pt x="0" y="0"/>
                </a:moveTo>
                <a:lnTo>
                  <a:pt x="11301259" y="0"/>
                </a:lnTo>
                <a:lnTo>
                  <a:pt x="11301259" y="3432758"/>
                </a:lnTo>
                <a:lnTo>
                  <a:pt x="0" y="3432758"/>
                </a:lnTo>
                <a:lnTo>
                  <a:pt x="0" y="0"/>
                </a:lnTo>
                <a:close/>
              </a:path>
            </a:pathLst>
          </a:custGeom>
          <a:blipFill>
            <a:blip r:embed="rId3"/>
            <a:stretch>
              <a:fillRect/>
            </a:stretch>
          </a:blipFill>
        </p:spPr>
      </p:sp>
      <p:sp>
        <p:nvSpPr>
          <p:cNvPr id="4" name="TextBox 4"/>
          <p:cNvSpPr txBox="1"/>
          <p:nvPr/>
        </p:nvSpPr>
        <p:spPr>
          <a:xfrm>
            <a:off x="1197888" y="1309985"/>
            <a:ext cx="10383441"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positions require the most qualifications?</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525903"/>
            <a:ext cx="11301259" cy="791088"/>
          </a:xfrm>
          <a:custGeom>
            <a:avLst/>
            <a:gdLst/>
            <a:ahLst/>
            <a:cxnLst/>
            <a:rect l="l" t="t" r="r" b="b"/>
            <a:pathLst>
              <a:path w="11301259" h="791088">
                <a:moveTo>
                  <a:pt x="0" y="0"/>
                </a:moveTo>
                <a:lnTo>
                  <a:pt x="11301259" y="0"/>
                </a:lnTo>
                <a:lnTo>
                  <a:pt x="11301259" y="791088"/>
                </a:lnTo>
                <a:lnTo>
                  <a:pt x="0" y="791088"/>
                </a:lnTo>
                <a:lnTo>
                  <a:pt x="0" y="0"/>
                </a:lnTo>
                <a:close/>
              </a:path>
            </a:pathLst>
          </a:custGeom>
          <a:blipFill>
            <a:blip r:embed="rId2"/>
            <a:stretch>
              <a:fillRect/>
            </a:stretch>
          </a:blipFill>
        </p:spPr>
      </p:sp>
      <p:sp>
        <p:nvSpPr>
          <p:cNvPr id="3" name="Freeform 3"/>
          <p:cNvSpPr/>
          <p:nvPr/>
        </p:nvSpPr>
        <p:spPr>
          <a:xfrm>
            <a:off x="1028700" y="4657275"/>
            <a:ext cx="11301259" cy="3234985"/>
          </a:xfrm>
          <a:custGeom>
            <a:avLst/>
            <a:gdLst/>
            <a:ahLst/>
            <a:cxnLst/>
            <a:rect l="l" t="t" r="r" b="b"/>
            <a:pathLst>
              <a:path w="11301259" h="3234985">
                <a:moveTo>
                  <a:pt x="0" y="0"/>
                </a:moveTo>
                <a:lnTo>
                  <a:pt x="11301259" y="0"/>
                </a:lnTo>
                <a:lnTo>
                  <a:pt x="11301259" y="3234986"/>
                </a:lnTo>
                <a:lnTo>
                  <a:pt x="0" y="3234986"/>
                </a:lnTo>
                <a:lnTo>
                  <a:pt x="0" y="0"/>
                </a:lnTo>
                <a:close/>
              </a:path>
            </a:pathLst>
          </a:custGeom>
          <a:blipFill>
            <a:blip r:embed="rId3"/>
            <a:stretch>
              <a:fillRect/>
            </a:stretch>
          </a:blipFill>
        </p:spPr>
      </p:sp>
      <p:sp>
        <p:nvSpPr>
          <p:cNvPr id="4" name="TextBox 4"/>
          <p:cNvSpPr txBox="1"/>
          <p:nvPr/>
        </p:nvSpPr>
        <p:spPr>
          <a:xfrm>
            <a:off x="874663" y="1192403"/>
            <a:ext cx="13095684"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employees have the highest number of qualifications?</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9939" y="3045129"/>
            <a:ext cx="11202463" cy="1048865"/>
          </a:xfrm>
          <a:custGeom>
            <a:avLst/>
            <a:gdLst/>
            <a:ahLst/>
            <a:cxnLst/>
            <a:rect l="l" t="t" r="r" b="b"/>
            <a:pathLst>
              <a:path w="11202463" h="1048865">
                <a:moveTo>
                  <a:pt x="0" y="0"/>
                </a:moveTo>
                <a:lnTo>
                  <a:pt x="11202463" y="0"/>
                </a:lnTo>
                <a:lnTo>
                  <a:pt x="11202463" y="1048866"/>
                </a:lnTo>
                <a:lnTo>
                  <a:pt x="0" y="1048866"/>
                </a:lnTo>
                <a:lnTo>
                  <a:pt x="0" y="0"/>
                </a:lnTo>
                <a:close/>
              </a:path>
            </a:pathLst>
          </a:custGeom>
          <a:blipFill>
            <a:blip r:embed="rId2"/>
            <a:stretch>
              <a:fillRect/>
            </a:stretch>
          </a:blipFill>
        </p:spPr>
      </p:sp>
      <p:sp>
        <p:nvSpPr>
          <p:cNvPr id="3" name="Freeform 3"/>
          <p:cNvSpPr/>
          <p:nvPr/>
        </p:nvSpPr>
        <p:spPr>
          <a:xfrm>
            <a:off x="1899896" y="5435473"/>
            <a:ext cx="11301259" cy="1115999"/>
          </a:xfrm>
          <a:custGeom>
            <a:avLst/>
            <a:gdLst/>
            <a:ahLst/>
            <a:cxnLst/>
            <a:rect l="l" t="t" r="r" b="b"/>
            <a:pathLst>
              <a:path w="11301259" h="1115999">
                <a:moveTo>
                  <a:pt x="0" y="0"/>
                </a:moveTo>
                <a:lnTo>
                  <a:pt x="11301258" y="0"/>
                </a:lnTo>
                <a:lnTo>
                  <a:pt x="11301258" y="1115999"/>
                </a:lnTo>
                <a:lnTo>
                  <a:pt x="0" y="1115999"/>
                </a:lnTo>
                <a:lnTo>
                  <a:pt x="0" y="0"/>
                </a:lnTo>
                <a:close/>
              </a:path>
            </a:pathLst>
          </a:custGeom>
          <a:blipFill>
            <a:blip r:embed="rId3"/>
            <a:stretch>
              <a:fillRect/>
            </a:stretch>
          </a:blipFill>
        </p:spPr>
      </p:sp>
      <p:sp>
        <p:nvSpPr>
          <p:cNvPr id="4" name="TextBox 4"/>
          <p:cNvSpPr txBox="1"/>
          <p:nvPr/>
        </p:nvSpPr>
        <p:spPr>
          <a:xfrm>
            <a:off x="1200629" y="1236207"/>
            <a:ext cx="10968186"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year had the most employees taking leaves?</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23319"/>
            <a:ext cx="16230600" cy="3431701"/>
          </a:xfrm>
          <a:prstGeom prst="rect">
            <a:avLst/>
          </a:prstGeom>
        </p:spPr>
        <p:txBody>
          <a:bodyPr lIns="0" tIns="0" rIns="0" bIns="0" rtlCol="0" anchor="t">
            <a:spAutoFit/>
          </a:bodyPr>
          <a:lstStyle/>
          <a:p>
            <a:pPr algn="l">
              <a:lnSpc>
                <a:spcPts val="4444"/>
              </a:lnSpc>
              <a:spcBef>
                <a:spcPct val="0"/>
              </a:spcBef>
            </a:pPr>
            <a:r>
              <a:rPr lang="en-US" sz="3703" dirty="0">
                <a:solidFill>
                  <a:srgbClr val="000000"/>
                </a:solidFill>
                <a:latin typeface="Calibri (MS)"/>
                <a:ea typeface="Calibri (MS)"/>
                <a:cs typeface="Calibri (MS)"/>
                <a:sym typeface="Calibri (MS)"/>
              </a:rPr>
              <a:t>My self GOPIREDDY VENKAT THARUN ,</a:t>
            </a:r>
            <a:r>
              <a:rPr lang="en-US" sz="3703" dirty="0" err="1">
                <a:solidFill>
                  <a:srgbClr val="000000"/>
                </a:solidFill>
                <a:latin typeface="Calibri (MS)"/>
                <a:ea typeface="Calibri (MS)"/>
                <a:cs typeface="Calibri (MS)"/>
                <a:sym typeface="Calibri (MS)"/>
              </a:rPr>
              <a:t>i</a:t>
            </a:r>
            <a:r>
              <a:rPr lang="en-US" sz="3703" dirty="0">
                <a:solidFill>
                  <a:srgbClr val="000000"/>
                </a:solidFill>
                <a:latin typeface="Calibri (MS)"/>
                <a:ea typeface="Calibri (MS)"/>
                <a:cs typeface="Calibri (MS)"/>
                <a:sym typeface="Calibri (MS)"/>
              </a:rPr>
              <a:t> am from </a:t>
            </a:r>
            <a:r>
              <a:rPr lang="en-US" sz="3703" dirty="0" err="1">
                <a:solidFill>
                  <a:srgbClr val="000000"/>
                </a:solidFill>
                <a:latin typeface="Calibri (MS)"/>
                <a:ea typeface="Calibri (MS)"/>
                <a:cs typeface="Calibri (MS)"/>
                <a:sym typeface="Calibri (MS)"/>
              </a:rPr>
              <a:t>B.Tech</a:t>
            </a:r>
            <a:r>
              <a:rPr lang="en-US" sz="3703" dirty="0">
                <a:solidFill>
                  <a:srgbClr val="000000"/>
                </a:solidFill>
                <a:latin typeface="Calibri (MS)"/>
                <a:ea typeface="Calibri (MS)"/>
                <a:cs typeface="Calibri (MS)"/>
                <a:sym typeface="Calibri (MS)"/>
              </a:rPr>
              <a:t> AI&amp;DS </a:t>
            </a:r>
            <a:r>
              <a:rPr lang="en-US" sz="3703" dirty="0" err="1">
                <a:solidFill>
                  <a:srgbClr val="000000"/>
                </a:solidFill>
                <a:latin typeface="Calibri (MS)"/>
                <a:ea typeface="Calibri (MS)"/>
                <a:cs typeface="Calibri (MS)"/>
                <a:sym typeface="Calibri (MS)"/>
              </a:rPr>
              <a:t>branch.Data</a:t>
            </a:r>
            <a:r>
              <a:rPr lang="en-US" sz="3703" dirty="0">
                <a:solidFill>
                  <a:srgbClr val="000000"/>
                </a:solidFill>
                <a:latin typeface="Calibri (MS)"/>
                <a:ea typeface="Calibri (MS)"/>
                <a:cs typeface="Calibri (MS)"/>
                <a:sym typeface="Calibri (MS)"/>
              </a:rPr>
              <a:t> Science is one of the most in-demand fields, offering roles like Data Analyst, Machine Learning Engineer, and Data Scientist across </a:t>
            </a:r>
            <a:r>
              <a:rPr lang="en-US" sz="3703" dirty="0" err="1">
                <a:solidFill>
                  <a:srgbClr val="000000"/>
                </a:solidFill>
                <a:latin typeface="Calibri (MS)"/>
                <a:ea typeface="Calibri (MS)"/>
                <a:cs typeface="Calibri (MS)"/>
                <a:sym typeface="Calibri (MS)"/>
              </a:rPr>
              <a:t>industries.It</a:t>
            </a:r>
            <a:r>
              <a:rPr lang="en-US" sz="3703" dirty="0">
                <a:solidFill>
                  <a:srgbClr val="000000"/>
                </a:solidFill>
                <a:latin typeface="Calibri (MS)"/>
                <a:ea typeface="Calibri (MS)"/>
                <a:cs typeface="Calibri (MS)"/>
                <a:sym typeface="Calibri (MS)"/>
              </a:rPr>
              <a:t> empowers you to make better, evidence-based decisions by analyzing and interpreting data </a:t>
            </a:r>
            <a:r>
              <a:rPr lang="en-US" sz="3703" dirty="0" err="1">
                <a:solidFill>
                  <a:srgbClr val="000000"/>
                </a:solidFill>
                <a:latin typeface="Calibri (MS)"/>
                <a:ea typeface="Calibri (MS)"/>
                <a:cs typeface="Calibri (MS)"/>
                <a:sym typeface="Calibri (MS)"/>
              </a:rPr>
              <a:t>effectively.Data</a:t>
            </a:r>
            <a:r>
              <a:rPr lang="en-US" sz="3703" dirty="0">
                <a:solidFill>
                  <a:srgbClr val="000000"/>
                </a:solidFill>
                <a:latin typeface="Calibri (MS)"/>
                <a:ea typeface="Calibri (MS)"/>
                <a:cs typeface="Calibri (MS)"/>
                <a:sym typeface="Calibri (MS)"/>
              </a:rPr>
              <a:t> Science drives innovation in AI, healthcare, finance, and more — helping solve real-world problems using </a:t>
            </a:r>
            <a:r>
              <a:rPr lang="en-US" sz="3703" dirty="0" err="1">
                <a:solidFill>
                  <a:srgbClr val="000000"/>
                </a:solidFill>
                <a:latin typeface="Calibri (MS)"/>
                <a:ea typeface="Calibri (MS)"/>
                <a:cs typeface="Calibri (MS)"/>
                <a:sym typeface="Calibri (MS)"/>
              </a:rPr>
              <a:t>data.I</a:t>
            </a:r>
            <a:r>
              <a:rPr lang="en-US" sz="3703" dirty="0">
                <a:solidFill>
                  <a:srgbClr val="000000"/>
                </a:solidFill>
                <a:latin typeface="Calibri (MS)"/>
                <a:ea typeface="Calibri (MS)"/>
                <a:cs typeface="Calibri (MS)"/>
                <a:sym typeface="Calibri (MS)"/>
              </a:rPr>
              <a:t> don’t have formal work experience yet.</a:t>
            </a:r>
          </a:p>
        </p:txBody>
      </p:sp>
      <p:sp>
        <p:nvSpPr>
          <p:cNvPr id="3" name="TextBox 3"/>
          <p:cNvSpPr txBox="1"/>
          <p:nvPr/>
        </p:nvSpPr>
        <p:spPr>
          <a:xfrm>
            <a:off x="914400" y="7353300"/>
            <a:ext cx="11125200" cy="410369"/>
          </a:xfrm>
          <a:prstGeom prst="rect">
            <a:avLst/>
          </a:prstGeom>
        </p:spPr>
        <p:txBody>
          <a:bodyPr wrap="square" lIns="0" tIns="0" rIns="0" bIns="0" rtlCol="0" anchor="t">
            <a:spAutoFit/>
          </a:bodyPr>
          <a:lstStyle/>
          <a:p>
            <a:pPr algn="ctr">
              <a:lnSpc>
                <a:spcPts val="3240"/>
              </a:lnSpc>
              <a:spcBef>
                <a:spcPct val="0"/>
              </a:spcBef>
            </a:pPr>
            <a:r>
              <a:rPr lang="en-US" sz="2700" u="sng" dirty="0" err="1">
                <a:solidFill>
                  <a:srgbClr val="000000"/>
                </a:solidFill>
                <a:latin typeface="Calibri (MS)"/>
                <a:ea typeface="Calibri (MS)"/>
                <a:cs typeface="Calibri (MS)"/>
                <a:sym typeface="Calibri (MS)"/>
                <a:hlinkClick r:id="rId2" tooltip="https://www.linkedin.com/in/koushik-balabhadruni/"/>
              </a:rPr>
              <a:t>Link</a:t>
            </a:r>
            <a:r>
              <a:rPr lang="en-US" sz="2700" u="sng" dirty="0" err="1">
                <a:solidFill>
                  <a:srgbClr val="000000"/>
                </a:solidFill>
                <a:latin typeface="Calibri (MS)"/>
                <a:ea typeface="Calibri (MS)"/>
                <a:cs typeface="Calibri (MS)"/>
                <a:sym typeface="Calibri (MS)"/>
                <a:hlinkClick r:id="rId2" tooltip="https://www.linkedin.com/in/koushik-balabhadruni/"/>
              </a:rPr>
              <a:t>ehttps:https</a:t>
            </a:r>
            <a:r>
              <a:rPr lang="en-US" sz="2700" u="sng" dirty="0">
                <a:solidFill>
                  <a:srgbClr val="000000"/>
                </a:solidFill>
                <a:latin typeface="Calibri (MS)"/>
                <a:ea typeface="Calibri (MS)"/>
                <a:cs typeface="Calibri (MS)"/>
                <a:sym typeface="Calibri (MS)"/>
                <a:hlinkClick r:id="rId2" tooltip="https://www.linkedin.com/in/koushik-balabhadruni/"/>
              </a:rPr>
              <a:t>://www.linkedin.com/in/gopireddy-venkat-tharun-47449b343/</a:t>
            </a:r>
          </a:p>
        </p:txBody>
      </p:sp>
      <p:sp>
        <p:nvSpPr>
          <p:cNvPr id="4" name="TextBox 4"/>
          <p:cNvSpPr txBox="1"/>
          <p:nvPr/>
        </p:nvSpPr>
        <p:spPr>
          <a:xfrm>
            <a:off x="685800" y="7886701"/>
            <a:ext cx="7848600" cy="410369"/>
          </a:xfrm>
          <a:prstGeom prst="rect">
            <a:avLst/>
          </a:prstGeom>
        </p:spPr>
        <p:txBody>
          <a:bodyPr wrap="square" lIns="0" tIns="0" rIns="0" bIns="0" rtlCol="0" anchor="t">
            <a:spAutoFit/>
          </a:bodyPr>
          <a:lstStyle/>
          <a:p>
            <a:pPr algn="ctr">
              <a:lnSpc>
                <a:spcPts val="3240"/>
              </a:lnSpc>
              <a:spcBef>
                <a:spcPct val="0"/>
              </a:spcBef>
            </a:pPr>
            <a:r>
              <a:rPr lang="en-US" sz="2700" u="sng" dirty="0" err="1">
                <a:solidFill>
                  <a:srgbClr val="000000"/>
                </a:solidFill>
                <a:latin typeface="Calibri (MS)"/>
                <a:ea typeface="Calibri (MS)"/>
                <a:cs typeface="Calibri (MS)"/>
                <a:sym typeface="Calibri (MS)"/>
                <a:hlinkClick r:id="rId3" tooltip="https://github.com/koushikbalabhadruni-pixel"/>
              </a:rPr>
              <a:t>GitH</a:t>
            </a:r>
            <a:r>
              <a:rPr lang="en-US" sz="2700" u="sng" dirty="0" err="1">
                <a:solidFill>
                  <a:srgbClr val="000000"/>
                </a:solidFill>
                <a:latin typeface="Calibri (MS)"/>
                <a:ea typeface="Calibri (MS)"/>
                <a:cs typeface="Calibri (MS)"/>
                <a:sym typeface="Calibri (MS)"/>
              </a:rPr>
              <a:t>ub:https</a:t>
            </a:r>
            <a:r>
              <a:rPr lang="en-US" sz="2700" u="sng" dirty="0">
                <a:solidFill>
                  <a:srgbClr val="000000"/>
                </a:solidFill>
                <a:latin typeface="Calibri (MS)"/>
                <a:ea typeface="Calibri (MS)"/>
                <a:cs typeface="Calibri (MS)"/>
                <a:sym typeface="Calibri (MS)"/>
              </a:rPr>
              <a:t>://github.com/gopireddytharun58-spec</a:t>
            </a:r>
            <a:endParaRPr lang="en-US" sz="2700" dirty="0">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6242" y="3267441"/>
            <a:ext cx="11301259" cy="1342025"/>
          </a:xfrm>
          <a:custGeom>
            <a:avLst/>
            <a:gdLst/>
            <a:ahLst/>
            <a:cxnLst/>
            <a:rect l="l" t="t" r="r" b="b"/>
            <a:pathLst>
              <a:path w="11301259" h="1342025">
                <a:moveTo>
                  <a:pt x="0" y="0"/>
                </a:moveTo>
                <a:lnTo>
                  <a:pt x="11301259" y="0"/>
                </a:lnTo>
                <a:lnTo>
                  <a:pt x="11301259" y="1342025"/>
                </a:lnTo>
                <a:lnTo>
                  <a:pt x="0" y="1342025"/>
                </a:lnTo>
                <a:lnTo>
                  <a:pt x="0" y="0"/>
                </a:lnTo>
                <a:close/>
              </a:path>
            </a:pathLst>
          </a:custGeom>
          <a:blipFill>
            <a:blip r:embed="rId2"/>
            <a:stretch>
              <a:fillRect/>
            </a:stretch>
          </a:blipFill>
        </p:spPr>
      </p:sp>
      <p:sp>
        <p:nvSpPr>
          <p:cNvPr id="3" name="Freeform 3"/>
          <p:cNvSpPr/>
          <p:nvPr/>
        </p:nvSpPr>
        <p:spPr>
          <a:xfrm>
            <a:off x="1206242" y="5708989"/>
            <a:ext cx="11301259" cy="2754682"/>
          </a:xfrm>
          <a:custGeom>
            <a:avLst/>
            <a:gdLst/>
            <a:ahLst/>
            <a:cxnLst/>
            <a:rect l="l" t="t" r="r" b="b"/>
            <a:pathLst>
              <a:path w="11301259" h="2754682">
                <a:moveTo>
                  <a:pt x="0" y="0"/>
                </a:moveTo>
                <a:lnTo>
                  <a:pt x="11301259" y="0"/>
                </a:lnTo>
                <a:lnTo>
                  <a:pt x="11301259" y="2754682"/>
                </a:lnTo>
                <a:lnTo>
                  <a:pt x="0" y="2754682"/>
                </a:lnTo>
                <a:lnTo>
                  <a:pt x="0" y="0"/>
                </a:lnTo>
                <a:close/>
              </a:path>
            </a:pathLst>
          </a:custGeom>
          <a:blipFill>
            <a:blip r:embed="rId3"/>
            <a:stretch>
              <a:fillRect/>
            </a:stretch>
          </a:blipFill>
        </p:spPr>
      </p:sp>
      <p:sp>
        <p:nvSpPr>
          <p:cNvPr id="4" name="TextBox 4"/>
          <p:cNvSpPr txBox="1"/>
          <p:nvPr/>
        </p:nvSpPr>
        <p:spPr>
          <a:xfrm>
            <a:off x="0" y="1124006"/>
            <a:ext cx="16230600" cy="19621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number of leave days taken by its employees per department?</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5427" y="2793888"/>
            <a:ext cx="11301259" cy="1059493"/>
          </a:xfrm>
          <a:custGeom>
            <a:avLst/>
            <a:gdLst/>
            <a:ahLst/>
            <a:cxnLst/>
            <a:rect l="l" t="t" r="r" b="b"/>
            <a:pathLst>
              <a:path w="11301259" h="1059493">
                <a:moveTo>
                  <a:pt x="0" y="0"/>
                </a:moveTo>
                <a:lnTo>
                  <a:pt x="11301259" y="0"/>
                </a:lnTo>
                <a:lnTo>
                  <a:pt x="11301259" y="1059493"/>
                </a:lnTo>
                <a:lnTo>
                  <a:pt x="0" y="1059493"/>
                </a:lnTo>
                <a:lnTo>
                  <a:pt x="0" y="0"/>
                </a:lnTo>
                <a:close/>
              </a:path>
            </a:pathLst>
          </a:custGeom>
          <a:blipFill>
            <a:blip r:embed="rId2"/>
            <a:stretch>
              <a:fillRect/>
            </a:stretch>
          </a:blipFill>
        </p:spPr>
      </p:sp>
      <p:sp>
        <p:nvSpPr>
          <p:cNvPr id="3" name="Freeform 3"/>
          <p:cNvSpPr/>
          <p:nvPr/>
        </p:nvSpPr>
        <p:spPr>
          <a:xfrm>
            <a:off x="1402984" y="4605856"/>
            <a:ext cx="11301259" cy="3616403"/>
          </a:xfrm>
          <a:custGeom>
            <a:avLst/>
            <a:gdLst/>
            <a:ahLst/>
            <a:cxnLst/>
            <a:rect l="l" t="t" r="r" b="b"/>
            <a:pathLst>
              <a:path w="11301259" h="3616403">
                <a:moveTo>
                  <a:pt x="0" y="0"/>
                </a:moveTo>
                <a:lnTo>
                  <a:pt x="11301259" y="0"/>
                </a:lnTo>
                <a:lnTo>
                  <a:pt x="11301259" y="3616402"/>
                </a:lnTo>
                <a:lnTo>
                  <a:pt x="0" y="3616402"/>
                </a:lnTo>
                <a:lnTo>
                  <a:pt x="0" y="0"/>
                </a:lnTo>
                <a:close/>
              </a:path>
            </a:pathLst>
          </a:custGeom>
          <a:blipFill>
            <a:blip r:embed="rId3"/>
            <a:stretch>
              <a:fillRect/>
            </a:stretch>
          </a:blipFill>
        </p:spPr>
      </p:sp>
      <p:sp>
        <p:nvSpPr>
          <p:cNvPr id="4" name="TextBox 4"/>
          <p:cNvSpPr txBox="1"/>
          <p:nvPr/>
        </p:nvSpPr>
        <p:spPr>
          <a:xfrm>
            <a:off x="1028700" y="1334578"/>
            <a:ext cx="10000655" cy="70485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employees have taken the most leaves?</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008304"/>
            <a:ext cx="11225004" cy="925774"/>
          </a:xfrm>
          <a:custGeom>
            <a:avLst/>
            <a:gdLst/>
            <a:ahLst/>
            <a:cxnLst/>
            <a:rect l="l" t="t" r="r" b="b"/>
            <a:pathLst>
              <a:path w="11225004" h="925774">
                <a:moveTo>
                  <a:pt x="0" y="0"/>
                </a:moveTo>
                <a:lnTo>
                  <a:pt x="11225004" y="0"/>
                </a:lnTo>
                <a:lnTo>
                  <a:pt x="11225004" y="925774"/>
                </a:lnTo>
                <a:lnTo>
                  <a:pt x="0" y="925774"/>
                </a:lnTo>
                <a:lnTo>
                  <a:pt x="0" y="0"/>
                </a:lnTo>
                <a:close/>
              </a:path>
            </a:pathLst>
          </a:custGeom>
          <a:blipFill>
            <a:blip r:embed="rId2"/>
            <a:stretch>
              <a:fillRect/>
            </a:stretch>
          </a:blipFill>
        </p:spPr>
      </p:sp>
      <p:sp>
        <p:nvSpPr>
          <p:cNvPr id="3" name="Freeform 3"/>
          <p:cNvSpPr/>
          <p:nvPr/>
        </p:nvSpPr>
        <p:spPr>
          <a:xfrm>
            <a:off x="1222966" y="4693050"/>
            <a:ext cx="11301259" cy="1638683"/>
          </a:xfrm>
          <a:custGeom>
            <a:avLst/>
            <a:gdLst/>
            <a:ahLst/>
            <a:cxnLst/>
            <a:rect l="l" t="t" r="r" b="b"/>
            <a:pathLst>
              <a:path w="11301259" h="1638683">
                <a:moveTo>
                  <a:pt x="0" y="0"/>
                </a:moveTo>
                <a:lnTo>
                  <a:pt x="11301259" y="0"/>
                </a:lnTo>
                <a:lnTo>
                  <a:pt x="11301259" y="1638683"/>
                </a:lnTo>
                <a:lnTo>
                  <a:pt x="0" y="1638683"/>
                </a:lnTo>
                <a:lnTo>
                  <a:pt x="0" y="0"/>
                </a:lnTo>
                <a:close/>
              </a:path>
            </a:pathLst>
          </a:custGeom>
          <a:blipFill>
            <a:blip r:embed="rId3"/>
            <a:stretch>
              <a:fillRect/>
            </a:stretch>
          </a:blipFill>
        </p:spPr>
      </p:sp>
      <p:sp>
        <p:nvSpPr>
          <p:cNvPr id="4" name="TextBox 4"/>
          <p:cNvSpPr txBox="1"/>
          <p:nvPr/>
        </p:nvSpPr>
        <p:spPr>
          <a:xfrm>
            <a:off x="1028700" y="1364552"/>
            <a:ext cx="13111162"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number of leave days taken company-wide?</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24274"/>
            <a:ext cx="11301259" cy="1200759"/>
          </a:xfrm>
          <a:custGeom>
            <a:avLst/>
            <a:gdLst/>
            <a:ahLst/>
            <a:cxnLst/>
            <a:rect l="l" t="t" r="r" b="b"/>
            <a:pathLst>
              <a:path w="11301259" h="1200759">
                <a:moveTo>
                  <a:pt x="0" y="0"/>
                </a:moveTo>
                <a:lnTo>
                  <a:pt x="11301259" y="0"/>
                </a:lnTo>
                <a:lnTo>
                  <a:pt x="11301259" y="1200759"/>
                </a:lnTo>
                <a:lnTo>
                  <a:pt x="0" y="1200759"/>
                </a:lnTo>
                <a:lnTo>
                  <a:pt x="0" y="0"/>
                </a:lnTo>
                <a:close/>
              </a:path>
            </a:pathLst>
          </a:custGeom>
          <a:blipFill>
            <a:blip r:embed="rId2"/>
            <a:stretch>
              <a:fillRect/>
            </a:stretch>
          </a:blipFill>
        </p:spPr>
      </p:sp>
      <p:sp>
        <p:nvSpPr>
          <p:cNvPr id="3" name="Freeform 3"/>
          <p:cNvSpPr/>
          <p:nvPr/>
        </p:nvSpPr>
        <p:spPr>
          <a:xfrm>
            <a:off x="1028700" y="4558132"/>
            <a:ext cx="11301259" cy="3531643"/>
          </a:xfrm>
          <a:custGeom>
            <a:avLst/>
            <a:gdLst/>
            <a:ahLst/>
            <a:cxnLst/>
            <a:rect l="l" t="t" r="r" b="b"/>
            <a:pathLst>
              <a:path w="11301259" h="3531643">
                <a:moveTo>
                  <a:pt x="0" y="0"/>
                </a:moveTo>
                <a:lnTo>
                  <a:pt x="11301259" y="0"/>
                </a:lnTo>
                <a:lnTo>
                  <a:pt x="11301259" y="3531643"/>
                </a:lnTo>
                <a:lnTo>
                  <a:pt x="0" y="3531643"/>
                </a:lnTo>
                <a:lnTo>
                  <a:pt x="0" y="0"/>
                </a:lnTo>
                <a:close/>
              </a:path>
            </a:pathLst>
          </a:custGeom>
          <a:blipFill>
            <a:blip r:embed="rId3"/>
            <a:stretch>
              <a:fillRect/>
            </a:stretch>
          </a:blipFill>
        </p:spPr>
      </p:sp>
      <p:sp>
        <p:nvSpPr>
          <p:cNvPr id="4" name="TextBox 4"/>
          <p:cNvSpPr txBox="1"/>
          <p:nvPr/>
        </p:nvSpPr>
        <p:spPr>
          <a:xfrm>
            <a:off x="1028700" y="1290774"/>
            <a:ext cx="10943630"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How do leave days correlate with payroll amounts?</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49991"/>
            <a:ext cx="11301259" cy="1002987"/>
          </a:xfrm>
          <a:custGeom>
            <a:avLst/>
            <a:gdLst/>
            <a:ahLst/>
            <a:cxnLst/>
            <a:rect l="l" t="t" r="r" b="b"/>
            <a:pathLst>
              <a:path w="11301259" h="1002987">
                <a:moveTo>
                  <a:pt x="0" y="0"/>
                </a:moveTo>
                <a:lnTo>
                  <a:pt x="11301259" y="0"/>
                </a:lnTo>
                <a:lnTo>
                  <a:pt x="11301259" y="1002987"/>
                </a:lnTo>
                <a:lnTo>
                  <a:pt x="0" y="1002987"/>
                </a:lnTo>
                <a:lnTo>
                  <a:pt x="0" y="0"/>
                </a:lnTo>
                <a:close/>
              </a:path>
            </a:pathLst>
          </a:custGeom>
          <a:blipFill>
            <a:blip r:embed="rId2"/>
            <a:stretch>
              <a:fillRect/>
            </a:stretch>
          </a:blipFill>
        </p:spPr>
      </p:sp>
      <p:sp>
        <p:nvSpPr>
          <p:cNvPr id="3" name="Freeform 3"/>
          <p:cNvSpPr/>
          <p:nvPr/>
        </p:nvSpPr>
        <p:spPr>
          <a:xfrm>
            <a:off x="1181649" y="4953877"/>
            <a:ext cx="11301259" cy="1313771"/>
          </a:xfrm>
          <a:custGeom>
            <a:avLst/>
            <a:gdLst/>
            <a:ahLst/>
            <a:cxnLst/>
            <a:rect l="l" t="t" r="r" b="b"/>
            <a:pathLst>
              <a:path w="11301259" h="1313771">
                <a:moveTo>
                  <a:pt x="0" y="0"/>
                </a:moveTo>
                <a:lnTo>
                  <a:pt x="11301259" y="0"/>
                </a:lnTo>
                <a:lnTo>
                  <a:pt x="11301259" y="1313772"/>
                </a:lnTo>
                <a:lnTo>
                  <a:pt x="0" y="1313772"/>
                </a:lnTo>
                <a:lnTo>
                  <a:pt x="0" y="0"/>
                </a:lnTo>
                <a:close/>
              </a:path>
            </a:pathLst>
          </a:custGeom>
          <a:blipFill>
            <a:blip r:embed="rId3"/>
            <a:stretch>
              <a:fillRect/>
            </a:stretch>
          </a:blipFill>
        </p:spPr>
      </p:sp>
      <p:sp>
        <p:nvSpPr>
          <p:cNvPr id="4" name="TextBox 4"/>
          <p:cNvSpPr txBox="1"/>
          <p:nvPr/>
        </p:nvSpPr>
        <p:spPr>
          <a:xfrm>
            <a:off x="1028700" y="952500"/>
            <a:ext cx="9603358"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total monthly payroll processed?</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58974"/>
            <a:ext cx="11301259" cy="1073620"/>
          </a:xfrm>
          <a:custGeom>
            <a:avLst/>
            <a:gdLst/>
            <a:ahLst/>
            <a:cxnLst/>
            <a:rect l="l" t="t" r="r" b="b"/>
            <a:pathLst>
              <a:path w="11301259" h="1073620">
                <a:moveTo>
                  <a:pt x="0" y="0"/>
                </a:moveTo>
                <a:lnTo>
                  <a:pt x="11301259" y="0"/>
                </a:lnTo>
                <a:lnTo>
                  <a:pt x="11301259" y="1073619"/>
                </a:lnTo>
                <a:lnTo>
                  <a:pt x="0" y="1073619"/>
                </a:lnTo>
                <a:lnTo>
                  <a:pt x="0" y="0"/>
                </a:lnTo>
                <a:close/>
              </a:path>
            </a:pathLst>
          </a:custGeom>
          <a:blipFill>
            <a:blip r:embed="rId2"/>
            <a:stretch>
              <a:fillRect/>
            </a:stretch>
          </a:blipFill>
        </p:spPr>
      </p:sp>
      <p:sp>
        <p:nvSpPr>
          <p:cNvPr id="3" name="Freeform 3"/>
          <p:cNvSpPr/>
          <p:nvPr/>
        </p:nvSpPr>
        <p:spPr>
          <a:xfrm>
            <a:off x="1028700" y="5396089"/>
            <a:ext cx="11301259" cy="2839441"/>
          </a:xfrm>
          <a:custGeom>
            <a:avLst/>
            <a:gdLst/>
            <a:ahLst/>
            <a:cxnLst/>
            <a:rect l="l" t="t" r="r" b="b"/>
            <a:pathLst>
              <a:path w="11301259" h="2839441">
                <a:moveTo>
                  <a:pt x="0" y="0"/>
                </a:moveTo>
                <a:lnTo>
                  <a:pt x="11301259" y="0"/>
                </a:lnTo>
                <a:lnTo>
                  <a:pt x="11301259" y="2839441"/>
                </a:lnTo>
                <a:lnTo>
                  <a:pt x="0" y="2839441"/>
                </a:lnTo>
                <a:lnTo>
                  <a:pt x="0" y="0"/>
                </a:lnTo>
                <a:close/>
              </a:path>
            </a:pathLst>
          </a:custGeom>
          <a:blipFill>
            <a:blip r:embed="rId3"/>
            <a:stretch>
              <a:fillRect/>
            </a:stretch>
          </a:blipFill>
        </p:spPr>
      </p:sp>
      <p:sp>
        <p:nvSpPr>
          <p:cNvPr id="4" name="TextBox 4"/>
          <p:cNvSpPr txBox="1"/>
          <p:nvPr/>
        </p:nvSpPr>
        <p:spPr>
          <a:xfrm>
            <a:off x="798480" y="1192403"/>
            <a:ext cx="10739586"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bonus given per department?</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014965"/>
            <a:ext cx="11301259" cy="1158379"/>
          </a:xfrm>
          <a:custGeom>
            <a:avLst/>
            <a:gdLst/>
            <a:ahLst/>
            <a:cxnLst/>
            <a:rect l="l" t="t" r="r" b="b"/>
            <a:pathLst>
              <a:path w="11301259" h="1158379">
                <a:moveTo>
                  <a:pt x="0" y="0"/>
                </a:moveTo>
                <a:lnTo>
                  <a:pt x="11301259" y="0"/>
                </a:lnTo>
                <a:lnTo>
                  <a:pt x="11301259" y="1158379"/>
                </a:lnTo>
                <a:lnTo>
                  <a:pt x="0" y="1158379"/>
                </a:lnTo>
                <a:lnTo>
                  <a:pt x="0" y="0"/>
                </a:lnTo>
                <a:close/>
              </a:path>
            </a:pathLst>
          </a:custGeom>
          <a:blipFill>
            <a:blip r:embed="rId2"/>
            <a:stretch>
              <a:fillRect/>
            </a:stretch>
          </a:blipFill>
        </p:spPr>
      </p:sp>
      <p:sp>
        <p:nvSpPr>
          <p:cNvPr id="3" name="Freeform 3"/>
          <p:cNvSpPr/>
          <p:nvPr/>
        </p:nvSpPr>
        <p:spPr>
          <a:xfrm>
            <a:off x="1028700" y="5540701"/>
            <a:ext cx="11301259" cy="1271392"/>
          </a:xfrm>
          <a:custGeom>
            <a:avLst/>
            <a:gdLst/>
            <a:ahLst/>
            <a:cxnLst/>
            <a:rect l="l" t="t" r="r" b="b"/>
            <a:pathLst>
              <a:path w="11301259" h="1271392">
                <a:moveTo>
                  <a:pt x="0" y="0"/>
                </a:moveTo>
                <a:lnTo>
                  <a:pt x="11301259" y="0"/>
                </a:lnTo>
                <a:lnTo>
                  <a:pt x="11301259" y="1271392"/>
                </a:lnTo>
                <a:lnTo>
                  <a:pt x="0" y="1271392"/>
                </a:lnTo>
                <a:lnTo>
                  <a:pt x="0" y="0"/>
                </a:lnTo>
                <a:close/>
              </a:path>
            </a:pathLst>
          </a:custGeom>
          <a:blipFill>
            <a:blip r:embed="rId3"/>
            <a:stretch>
              <a:fillRect/>
            </a:stretch>
          </a:blipFill>
        </p:spPr>
      </p:sp>
      <p:sp>
        <p:nvSpPr>
          <p:cNvPr id="4" name="TextBox 4"/>
          <p:cNvSpPr txBox="1"/>
          <p:nvPr/>
        </p:nvSpPr>
        <p:spPr>
          <a:xfrm>
            <a:off x="1028700" y="1216995"/>
            <a:ext cx="11728847"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Which department receives the highest total bonuses?</a:t>
            </a:r>
          </a:p>
          <a:p>
            <a:pPr algn="ctr">
              <a:lnSpc>
                <a:spcPts val="4998"/>
              </a:lnSpc>
              <a:spcBef>
                <a:spcPct val="0"/>
              </a:spcBef>
            </a:pPr>
            <a:endParaRPr lang="en-US" sz="4165">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157338"/>
            <a:ext cx="11256970" cy="873633"/>
          </a:xfrm>
          <a:custGeom>
            <a:avLst/>
            <a:gdLst/>
            <a:ahLst/>
            <a:cxnLst/>
            <a:rect l="l" t="t" r="r" b="b"/>
            <a:pathLst>
              <a:path w="11256970" h="873633">
                <a:moveTo>
                  <a:pt x="0" y="0"/>
                </a:moveTo>
                <a:lnTo>
                  <a:pt x="11256970" y="0"/>
                </a:lnTo>
                <a:lnTo>
                  <a:pt x="11256970" y="873633"/>
                </a:lnTo>
                <a:lnTo>
                  <a:pt x="0" y="873633"/>
                </a:lnTo>
                <a:lnTo>
                  <a:pt x="0" y="0"/>
                </a:lnTo>
                <a:close/>
              </a:path>
            </a:pathLst>
          </a:custGeom>
          <a:blipFill>
            <a:blip r:embed="rId2"/>
            <a:stretch>
              <a:fillRect/>
            </a:stretch>
          </a:blipFill>
        </p:spPr>
      </p:sp>
      <p:sp>
        <p:nvSpPr>
          <p:cNvPr id="3" name="Freeform 3"/>
          <p:cNvSpPr/>
          <p:nvPr/>
        </p:nvSpPr>
        <p:spPr>
          <a:xfrm>
            <a:off x="1028700" y="5143500"/>
            <a:ext cx="11301259" cy="1624556"/>
          </a:xfrm>
          <a:custGeom>
            <a:avLst/>
            <a:gdLst/>
            <a:ahLst/>
            <a:cxnLst/>
            <a:rect l="l" t="t" r="r" b="b"/>
            <a:pathLst>
              <a:path w="11301259" h="1624556">
                <a:moveTo>
                  <a:pt x="0" y="0"/>
                </a:moveTo>
                <a:lnTo>
                  <a:pt x="11301259" y="0"/>
                </a:lnTo>
                <a:lnTo>
                  <a:pt x="11301259" y="1624556"/>
                </a:lnTo>
                <a:lnTo>
                  <a:pt x="0" y="1624556"/>
                </a:lnTo>
                <a:lnTo>
                  <a:pt x="0" y="0"/>
                </a:lnTo>
                <a:close/>
              </a:path>
            </a:pathLst>
          </a:custGeom>
          <a:blipFill>
            <a:blip r:embed="rId3"/>
            <a:stretch>
              <a:fillRect/>
            </a:stretch>
          </a:blipFill>
        </p:spPr>
      </p:sp>
      <p:sp>
        <p:nvSpPr>
          <p:cNvPr id="4" name="TextBox 4"/>
          <p:cNvSpPr txBox="1"/>
          <p:nvPr/>
        </p:nvSpPr>
        <p:spPr>
          <a:xfrm>
            <a:off x="0" y="1118624"/>
            <a:ext cx="16230600" cy="1333500"/>
          </a:xfrm>
          <a:prstGeom prst="rect">
            <a:avLst/>
          </a:prstGeom>
        </p:spPr>
        <p:txBody>
          <a:bodyPr lIns="0" tIns="0" rIns="0" bIns="0" rtlCol="0" anchor="t">
            <a:spAutoFit/>
          </a:bodyPr>
          <a:lstStyle/>
          <a:p>
            <a:pPr algn="ctr">
              <a:lnSpc>
                <a:spcPts val="4998"/>
              </a:lnSpc>
              <a:spcBef>
                <a:spcPct val="0"/>
              </a:spcBef>
            </a:pPr>
            <a:r>
              <a:rPr lang="en-US" sz="4165">
                <a:solidFill>
                  <a:srgbClr val="000000"/>
                </a:solidFill>
                <a:latin typeface="Calibri (MS)"/>
                <a:ea typeface="Calibri (MS)"/>
                <a:cs typeface="Calibri (MS)"/>
                <a:sym typeface="Calibri (MS)"/>
              </a:rPr>
              <a:t>What is the average value of total_amount after considering leave deductions?</a:t>
            </a: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9706" y="962025"/>
            <a:ext cx="15720492" cy="1051560"/>
          </a:xfrm>
          <a:prstGeom prst="rect">
            <a:avLst/>
          </a:prstGeom>
        </p:spPr>
        <p:txBody>
          <a:bodyPr lIns="0" tIns="0" rIns="0" bIns="0" rtlCol="0" anchor="t">
            <a:spAutoFit/>
          </a:bodyPr>
          <a:lstStyle/>
          <a:p>
            <a:pPr marL="0" lvl="0" indent="0" algn="l">
              <a:lnSpc>
                <a:spcPts val="7020"/>
              </a:lnSpc>
              <a:spcBef>
                <a:spcPct val="0"/>
              </a:spcBef>
            </a:pPr>
            <a:r>
              <a:rPr lang="en-US" sz="6500" b="1" u="none" strike="noStrike">
                <a:solidFill>
                  <a:srgbClr val="FF0000"/>
                </a:solidFill>
                <a:latin typeface="Calibri (MS) Bold"/>
                <a:ea typeface="Calibri (MS) Bold"/>
                <a:cs typeface="Calibri (MS) Bold"/>
                <a:sym typeface="Calibri (MS) Bold"/>
              </a:rPr>
              <a:t>Final business insights and recommendations:</a:t>
            </a:r>
          </a:p>
        </p:txBody>
      </p:sp>
      <p:sp>
        <p:nvSpPr>
          <p:cNvPr id="3" name="TextBox 3"/>
          <p:cNvSpPr txBox="1"/>
          <p:nvPr/>
        </p:nvSpPr>
        <p:spPr>
          <a:xfrm>
            <a:off x="319706" y="2775111"/>
            <a:ext cx="17648588" cy="5591175"/>
          </a:xfrm>
          <a:prstGeom prst="rect">
            <a:avLst/>
          </a:prstGeom>
        </p:spPr>
        <p:txBody>
          <a:bodyPr lIns="0" tIns="0" rIns="0" bIns="0" rtlCol="0" anchor="t">
            <a:spAutoFit/>
          </a:bodyPr>
          <a:lstStyle/>
          <a:p>
            <a:pPr marL="0" lvl="0" indent="0" algn="just">
              <a:lnSpc>
                <a:spcPts val="4398"/>
              </a:lnSpc>
              <a:spcBef>
                <a:spcPct val="0"/>
              </a:spcBef>
            </a:pPr>
            <a:r>
              <a:rPr lang="en-US" sz="3665" u="none" strike="noStrike">
                <a:solidFill>
                  <a:srgbClr val="000000"/>
                </a:solidFill>
                <a:latin typeface="Calibri (MS)"/>
                <a:ea typeface="Calibri (MS)"/>
                <a:cs typeface="Calibri (MS)"/>
                <a:sym typeface="Calibri (MS)"/>
              </a:rPr>
              <a:t>• Monitor headcount, joiners/leavers, and tenure by department to guide hiring, capacity planning, and retention actions.</a:t>
            </a:r>
          </a:p>
          <a:p>
            <a:pPr marL="0" lvl="0" indent="0" algn="just">
              <a:lnSpc>
                <a:spcPts val="4398"/>
              </a:lnSpc>
              <a:spcBef>
                <a:spcPct val="0"/>
              </a:spcBef>
            </a:pPr>
            <a:r>
              <a:rPr lang="en-US" sz="3665" u="none" strike="noStrike">
                <a:solidFill>
                  <a:srgbClr val="000000"/>
                </a:solidFill>
                <a:latin typeface="Calibri (MS)"/>
                <a:ea typeface="Calibri (MS)"/>
                <a:cs typeface="Calibri (MS)"/>
                <a:sym typeface="Calibri (MS)"/>
              </a:rPr>
              <a:t> • Control costs by comparing monthly payroll to budgets and role salary ranges, and fix out-of-range pay via releveling or band updates.</a:t>
            </a:r>
          </a:p>
          <a:p>
            <a:pPr marL="0" lvl="0" indent="0" algn="just">
              <a:lnSpc>
                <a:spcPts val="4398"/>
              </a:lnSpc>
              <a:spcBef>
                <a:spcPct val="0"/>
              </a:spcBef>
            </a:pPr>
            <a:r>
              <a:rPr lang="en-US" sz="3665" u="none" strike="noStrike">
                <a:solidFill>
                  <a:srgbClr val="000000"/>
                </a:solidFill>
                <a:latin typeface="Calibri (MS)"/>
                <a:ea typeface="Calibri (MS)"/>
                <a:cs typeface="Calibri (MS)"/>
                <a:sym typeface="Calibri (MS)"/>
              </a:rPr>
              <a:t> • Improve coverage by tracking leave rates and timing, planning cross-training and backfills where disruptions are likely.</a:t>
            </a:r>
          </a:p>
          <a:p>
            <a:pPr marL="0" lvl="0" indent="0" algn="just">
              <a:lnSpc>
                <a:spcPts val="4398"/>
              </a:lnSpc>
              <a:spcBef>
                <a:spcPct val="0"/>
              </a:spcBef>
            </a:pPr>
            <a:r>
              <a:rPr lang="en-US" sz="3665" u="none" strike="noStrike">
                <a:solidFill>
                  <a:srgbClr val="000000"/>
                </a:solidFill>
                <a:latin typeface="Calibri (MS)"/>
                <a:ea typeface="Calibri (MS)"/>
                <a:cs typeface="Calibri (MS)"/>
                <a:sym typeface="Calibri (MS)"/>
              </a:rPr>
              <a:t> • Accelerate internal mobility by matching qualifications and tenure to role requirements, and close skills gaps with targeted training.</a:t>
            </a:r>
          </a:p>
          <a:p>
            <a:pPr marL="0" lvl="0" indent="0" algn="just">
              <a:lnSpc>
                <a:spcPts val="4398"/>
              </a:lnSpc>
              <a:spcBef>
                <a:spcPct val="0"/>
              </a:spcBef>
            </a:pPr>
            <a:r>
              <a:rPr lang="en-US" sz="3665" u="none" strike="noStrike">
                <a:solidFill>
                  <a:srgbClr val="000000"/>
                </a:solidFill>
                <a:latin typeface="Calibri (MS)"/>
                <a:ea typeface="Calibri (MS)"/>
                <a:cs typeface="Calibri (MS)"/>
                <a:sym typeface="Calibri (MS)"/>
              </a:rPr>
              <a:t> • Safeguard data quality and compliance through automated checks for orphan/mismatched records, mandatory key fields, and approval workflows for pay changes.</a:t>
            </a:r>
          </a:p>
        </p:txBody>
      </p:sp>
      <p:grpSp>
        <p:nvGrpSpPr>
          <p:cNvPr id="4" name="Group 4"/>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4401" y="1562163"/>
            <a:ext cx="16919198" cy="8220075"/>
          </a:xfrm>
          <a:prstGeom prst="rect">
            <a:avLst/>
          </a:prstGeom>
        </p:spPr>
        <p:txBody>
          <a:bodyPr lIns="0" tIns="0" rIns="0" bIns="0" rtlCol="0" anchor="t">
            <a:spAutoFit/>
          </a:bodyPr>
          <a:lstStyle/>
          <a:p>
            <a:pPr algn="l">
              <a:lnSpc>
                <a:spcPts val="4278"/>
              </a:lnSpc>
              <a:spcBef>
                <a:spcPct val="0"/>
              </a:spcBef>
            </a:pPr>
            <a:r>
              <a:rPr lang="en-US" sz="3565">
                <a:solidFill>
                  <a:srgbClr val="000000"/>
                </a:solidFill>
                <a:latin typeface="Calibri (MS)"/>
                <a:ea typeface="Calibri (MS)"/>
                <a:cs typeface="Calibri (MS)"/>
                <a:sym typeface="Calibri (MS)"/>
              </a:rPr>
              <a:t>• The Employee Management System delivers a centralized, relational SQL design that unifies employees, departments, payroll, qualifications, and leave data, ensuring referential integrity and reliable reporting across HR operations.</a:t>
            </a:r>
          </a:p>
          <a:p>
            <a:pPr algn="l">
              <a:lnSpc>
                <a:spcPts val="4278"/>
              </a:lnSpc>
              <a:spcBef>
                <a:spcPct val="0"/>
              </a:spcBef>
            </a:pPr>
            <a:r>
              <a:rPr lang="en-US" sz="3565">
                <a:solidFill>
                  <a:srgbClr val="000000"/>
                </a:solidFill>
                <a:latin typeface="Calibri (MS)"/>
                <a:ea typeface="Calibri (MS)"/>
                <a:cs typeface="Calibri (MS)"/>
                <a:sym typeface="Calibri (MS)"/>
              </a:rPr>
              <a:t> • By aligning payroll with job roles and salary ranges, the system enables proactive cost control, highlights pay anomalies, and supports accurate monthly and annual budgeting decisions.</a:t>
            </a:r>
          </a:p>
          <a:p>
            <a:pPr algn="l">
              <a:lnSpc>
                <a:spcPts val="4278"/>
              </a:lnSpc>
              <a:spcBef>
                <a:spcPct val="0"/>
              </a:spcBef>
            </a:pPr>
            <a:r>
              <a:rPr lang="en-US" sz="3565">
                <a:solidFill>
                  <a:srgbClr val="000000"/>
                </a:solidFill>
                <a:latin typeface="Calibri (MS)"/>
                <a:ea typeface="Calibri (MS)"/>
                <a:cs typeface="Calibri (MS)"/>
                <a:sym typeface="Calibri (MS)"/>
              </a:rPr>
              <a:t> • Integrated leave tracking and qualification records improve workforce planning, ensuring coverage during absences while accelerating internal mobility through skills visibility and promotion readiness.</a:t>
            </a:r>
          </a:p>
          <a:p>
            <a:pPr algn="l">
              <a:lnSpc>
                <a:spcPts val="4278"/>
              </a:lnSpc>
              <a:spcBef>
                <a:spcPct val="0"/>
              </a:spcBef>
            </a:pPr>
            <a:r>
              <a:rPr lang="en-US" sz="3565">
                <a:solidFill>
                  <a:srgbClr val="000000"/>
                </a:solidFill>
                <a:latin typeface="Calibri (MS)"/>
                <a:ea typeface="Calibri (MS)"/>
                <a:cs typeface="Calibri (MS)"/>
                <a:sym typeface="Calibri (MS)"/>
              </a:rPr>
              <a:t> • Routine data-quality checks on foreign keys and mandatory fields strengthen audit readiness, reduce errors in payments and records, and increase trust in analytics-driven decisions.</a:t>
            </a:r>
          </a:p>
          <a:p>
            <a:pPr algn="l">
              <a:lnSpc>
                <a:spcPts val="4278"/>
              </a:lnSpc>
              <a:spcBef>
                <a:spcPct val="0"/>
              </a:spcBef>
            </a:pPr>
            <a:r>
              <a:rPr lang="en-US" sz="3565">
                <a:solidFill>
                  <a:srgbClr val="000000"/>
                </a:solidFill>
                <a:latin typeface="Calibri (MS)"/>
                <a:ea typeface="Calibri (MS)"/>
                <a:cs typeface="Calibri (MS)"/>
                <a:sym typeface="Calibri (MS)"/>
              </a:rPr>
              <a:t> • The project demonstrates scalable, query-first architecture that supports dashboards and KPI monitoring, enabling continuous optimization of staffing, compensation, and compliance processes.</a:t>
            </a:r>
          </a:p>
        </p:txBody>
      </p:sp>
      <p:sp>
        <p:nvSpPr>
          <p:cNvPr id="3" name="TextBox 3"/>
          <p:cNvSpPr txBox="1"/>
          <p:nvPr/>
        </p:nvSpPr>
        <p:spPr>
          <a:xfrm>
            <a:off x="366793" y="469582"/>
            <a:ext cx="3961358" cy="1051560"/>
          </a:xfrm>
          <a:prstGeom prst="rect">
            <a:avLst/>
          </a:prstGeom>
        </p:spPr>
        <p:txBody>
          <a:bodyPr lIns="0" tIns="0" rIns="0" bIns="0" rtlCol="0" anchor="t">
            <a:spAutoFit/>
          </a:bodyPr>
          <a:lstStyle/>
          <a:p>
            <a:pPr marL="0" lvl="0" indent="0" algn="l">
              <a:lnSpc>
                <a:spcPts val="7020"/>
              </a:lnSpc>
              <a:spcBef>
                <a:spcPct val="0"/>
              </a:spcBef>
            </a:pPr>
            <a:r>
              <a:rPr lang="en-US" sz="6500" b="1" u="none" strike="noStrike">
                <a:solidFill>
                  <a:srgbClr val="FF0000"/>
                </a:solidFill>
                <a:latin typeface="Calibri (MS) Bold"/>
                <a:ea typeface="Calibri (MS) Bold"/>
                <a:cs typeface="Calibri (MS) Bold"/>
                <a:sym typeface="Calibri (MS) Bold"/>
              </a:rPr>
              <a:t>Conclusion:</a:t>
            </a:r>
          </a:p>
        </p:txBody>
      </p:sp>
      <p:grpSp>
        <p:nvGrpSpPr>
          <p:cNvPr id="4" name="Group 4"/>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312708" y="27382"/>
            <a:ext cx="15773400" cy="1988344"/>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66675"/>
              <a:ext cx="21031200" cy="2717801"/>
            </a:xfrm>
            <a:prstGeom prst="rect">
              <a:avLst/>
            </a:prstGeom>
          </p:spPr>
          <p:txBody>
            <a:bodyPr lIns="0" tIns="0" rIns="0" bIns="0" rtlCol="0" anchor="ctr"/>
            <a:lstStyle/>
            <a:p>
              <a:pPr algn="l">
                <a:lnSpc>
                  <a:spcPts val="7128"/>
                </a:lnSpc>
              </a:pPr>
              <a:r>
                <a:rPr lang="en-US" sz="6600" b="1">
                  <a:solidFill>
                    <a:srgbClr val="FF0000"/>
                  </a:solidFill>
                  <a:latin typeface="Calibri (MS) Bold"/>
                  <a:ea typeface="Calibri (MS) Bold"/>
                  <a:cs typeface="Calibri (MS) Bold"/>
                  <a:sym typeface="Calibri (MS) Bold"/>
                </a:rPr>
                <a:t>Agenda :  </a:t>
              </a:r>
            </a:p>
          </p:txBody>
        </p:sp>
      </p:grpSp>
      <p:sp>
        <p:nvSpPr>
          <p:cNvPr id="7" name="TextBox 7"/>
          <p:cNvSpPr txBox="1"/>
          <p:nvPr/>
        </p:nvSpPr>
        <p:spPr>
          <a:xfrm>
            <a:off x="1118745" y="2266351"/>
            <a:ext cx="15590550" cy="4536186"/>
          </a:xfrm>
          <a:prstGeom prst="rect">
            <a:avLst/>
          </a:prstGeom>
        </p:spPr>
        <p:txBody>
          <a:bodyPr lIns="0" tIns="0" rIns="0" bIns="0" rtlCol="0" anchor="t">
            <a:spAutoFit/>
          </a:bodyPr>
          <a:lstStyle/>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Objective of the Project</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ER Diagram and schema explanation</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Key analysis questions (use cases)</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SQL query results with screenshots or summaries</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Final business insights and recommendations</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Conclusion (Key finding overall) </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Q&amp;A Slide </a:t>
            </a:r>
          </a:p>
          <a:p>
            <a:pPr marL="689610" lvl="1" indent="-344805" algn="l">
              <a:lnSpc>
                <a:spcPts val="3888"/>
              </a:lnSpc>
              <a:buFont typeface="Arial"/>
              <a:buChar char="•"/>
            </a:pPr>
            <a:r>
              <a:rPr lang="en-US" sz="3600" b="1">
                <a:solidFill>
                  <a:srgbClr val="000000"/>
                </a:solidFill>
                <a:latin typeface="Calibri (MS) Bold"/>
                <a:ea typeface="Calibri (MS) Bold"/>
                <a:cs typeface="Calibri (MS) Bold"/>
                <a:sym typeface="Calibri (MS) Bold"/>
              </a:rPr>
              <a:t>Your Experience/Challenges working on SQL – Data Analysis Project.</a:t>
            </a:r>
          </a:p>
          <a:p>
            <a:pPr marL="804545" lvl="1" indent="-402272" algn="l">
              <a:lnSpc>
                <a:spcPts val="4536"/>
              </a:lnSpc>
            </a:pPr>
            <a:endParaRPr lang="en-US" sz="3600" b="1">
              <a:solidFill>
                <a:srgbClr val="000000"/>
              </a:solidFill>
              <a:latin typeface="Calibri (MS) Bold"/>
              <a:ea typeface="Calibri (MS) Bold"/>
              <a:cs typeface="Calibri (MS) Bold"/>
              <a:sym typeface="Calibri (MS)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1437" y="757191"/>
            <a:ext cx="9487867" cy="999363"/>
          </a:xfrm>
          <a:prstGeom prst="rect">
            <a:avLst/>
          </a:prstGeom>
        </p:spPr>
        <p:txBody>
          <a:bodyPr lIns="0" tIns="0" rIns="0" bIns="0" rtlCol="0" anchor="t">
            <a:spAutoFit/>
          </a:bodyPr>
          <a:lstStyle/>
          <a:p>
            <a:pPr marL="0" lvl="0" indent="0" algn="l">
              <a:lnSpc>
                <a:spcPts val="6696"/>
              </a:lnSpc>
              <a:spcBef>
                <a:spcPct val="0"/>
              </a:spcBef>
            </a:pPr>
            <a:r>
              <a:rPr lang="en-US" sz="6200" b="1" u="none" strike="noStrike">
                <a:solidFill>
                  <a:srgbClr val="FF0000"/>
                </a:solidFill>
                <a:latin typeface="Calibri (MS) Bold"/>
                <a:ea typeface="Calibri (MS) Bold"/>
                <a:cs typeface="Calibri (MS) Bold"/>
                <a:sym typeface="Calibri (MS) Bold"/>
              </a:rPr>
              <a:t>Experiences And Challenges :</a:t>
            </a:r>
          </a:p>
        </p:txBody>
      </p:sp>
      <p:sp>
        <p:nvSpPr>
          <p:cNvPr id="3" name="TextBox 3"/>
          <p:cNvSpPr txBox="1"/>
          <p:nvPr/>
        </p:nvSpPr>
        <p:spPr>
          <a:xfrm>
            <a:off x="514350" y="1885418"/>
            <a:ext cx="17259300" cy="7896820"/>
          </a:xfrm>
          <a:prstGeom prst="rect">
            <a:avLst/>
          </a:prstGeom>
        </p:spPr>
        <p:txBody>
          <a:bodyPr lIns="0" tIns="0" rIns="0" bIns="0" rtlCol="0" anchor="t">
            <a:spAutoFit/>
          </a:bodyPr>
          <a:lstStyle/>
          <a:p>
            <a:pPr marL="746860" lvl="1" indent="-373430" algn="l">
              <a:lnSpc>
                <a:spcPts val="4151"/>
              </a:lnSpc>
              <a:buFont typeface="Arial"/>
              <a:buChar char="•"/>
            </a:pPr>
            <a:r>
              <a:rPr lang="en-US" sz="3459">
                <a:solidFill>
                  <a:srgbClr val="000000"/>
                </a:solidFill>
                <a:latin typeface="Calibri (MS)"/>
                <a:ea typeface="Calibri (MS)"/>
                <a:cs typeface="Calibri (MS)"/>
                <a:sym typeface="Calibri (MS)"/>
              </a:rPr>
              <a:t>Database</a:t>
            </a:r>
            <a:r>
              <a:rPr lang="en-US" sz="3459" u="none" strike="noStrike">
                <a:solidFill>
                  <a:srgbClr val="000000"/>
                </a:solidFill>
                <a:latin typeface="Calibri (MS)"/>
                <a:ea typeface="Calibri (MS)"/>
                <a:cs typeface="Calibri (MS)"/>
                <a:sym typeface="Calibri (MS)"/>
              </a:rPr>
              <a:t> Design &amp; Relationships – Built normalized tables with proper primary and foreign keys, ensuring data integrity across modules like Employee, Payroll, and JobDepartment.</a:t>
            </a:r>
          </a:p>
          <a:p>
            <a:pPr algn="l">
              <a:lnSpc>
                <a:spcPts val="4151"/>
              </a:lnSpc>
            </a:pPr>
            <a:endParaRPr lang="en-US" sz="3459" u="none" strike="noStrike">
              <a:solidFill>
                <a:srgbClr val="000000"/>
              </a:solidFill>
              <a:latin typeface="Calibri (MS)"/>
              <a:ea typeface="Calibri (MS)"/>
              <a:cs typeface="Calibri (MS)"/>
              <a:sym typeface="Calibri (MS)"/>
            </a:endParaRPr>
          </a:p>
          <a:p>
            <a:pPr marL="746860" lvl="1" indent="-373430" algn="l">
              <a:lnSpc>
                <a:spcPts val="4151"/>
              </a:lnSpc>
              <a:buFont typeface="Arial"/>
              <a:buChar char="•"/>
            </a:pPr>
            <a:r>
              <a:rPr lang="en-US" sz="3459" u="none" strike="noStrike">
                <a:solidFill>
                  <a:srgbClr val="000000"/>
                </a:solidFill>
                <a:latin typeface="Calibri (MS)"/>
                <a:ea typeface="Calibri (MS)"/>
                <a:cs typeface="Calibri (MS)"/>
                <a:sym typeface="Calibri (MS)"/>
              </a:rPr>
              <a:t>Schema Modification &amp; Constraints – Faced and resolved issues with altering tables, foreign key dependencies, and maintaining referential integrity using CASCADE and SET NULL.</a:t>
            </a:r>
          </a:p>
          <a:p>
            <a:pPr algn="l">
              <a:lnSpc>
                <a:spcPts val="4151"/>
              </a:lnSpc>
            </a:pPr>
            <a:endParaRPr lang="en-US" sz="3459" u="none" strike="noStrike">
              <a:solidFill>
                <a:srgbClr val="000000"/>
              </a:solidFill>
              <a:latin typeface="Calibri (MS)"/>
              <a:ea typeface="Calibri (MS)"/>
              <a:cs typeface="Calibri (MS)"/>
              <a:sym typeface="Calibri (MS)"/>
            </a:endParaRPr>
          </a:p>
          <a:p>
            <a:pPr marL="746860" lvl="1" indent="-373430" algn="l">
              <a:lnSpc>
                <a:spcPts val="4151"/>
              </a:lnSpc>
              <a:buFont typeface="Arial"/>
              <a:buChar char="•"/>
            </a:pPr>
            <a:r>
              <a:rPr lang="en-US" sz="3459" u="none" strike="noStrike">
                <a:solidFill>
                  <a:srgbClr val="000000"/>
                </a:solidFill>
                <a:latin typeface="Calibri (MS)"/>
                <a:ea typeface="Calibri (MS)"/>
                <a:cs typeface="Calibri (MS)"/>
                <a:sym typeface="Calibri (MS)"/>
              </a:rPr>
              <a:t>Advanced Query Development – Created complex JOIN and aggregate queries for HR analytics such as salary insights, leave patterns, and departmental performance.</a:t>
            </a:r>
          </a:p>
          <a:p>
            <a:pPr algn="l">
              <a:lnSpc>
                <a:spcPts val="4151"/>
              </a:lnSpc>
            </a:pPr>
            <a:endParaRPr lang="en-US" sz="3459" u="none" strike="noStrike">
              <a:solidFill>
                <a:srgbClr val="000000"/>
              </a:solidFill>
              <a:latin typeface="Calibri (MS)"/>
              <a:ea typeface="Calibri (MS)"/>
              <a:cs typeface="Calibri (MS)"/>
              <a:sym typeface="Calibri (MS)"/>
            </a:endParaRPr>
          </a:p>
          <a:p>
            <a:pPr marL="746860" lvl="1" indent="-373430" algn="l">
              <a:lnSpc>
                <a:spcPts val="4151"/>
              </a:lnSpc>
              <a:buFont typeface="Arial"/>
              <a:buChar char="•"/>
            </a:pPr>
            <a:r>
              <a:rPr lang="en-US" sz="3459" u="none" strike="noStrike">
                <a:solidFill>
                  <a:srgbClr val="000000"/>
                </a:solidFill>
                <a:latin typeface="Calibri (MS)"/>
                <a:ea typeface="Calibri (MS)"/>
                <a:cs typeface="Calibri (MS)"/>
                <a:sym typeface="Calibri (MS)"/>
              </a:rPr>
              <a:t>Error Handling &amp; Optimization – Overcame data type mismatches, query logic errors, and performance issues through testing, indexing, and query refinement.</a:t>
            </a:r>
          </a:p>
          <a:p>
            <a:pPr algn="l">
              <a:lnSpc>
                <a:spcPts val="4151"/>
              </a:lnSpc>
            </a:pPr>
            <a:endParaRPr lang="en-US" sz="3459" u="none" strike="noStrike">
              <a:solidFill>
                <a:srgbClr val="000000"/>
              </a:solidFill>
              <a:latin typeface="Calibri (MS)"/>
              <a:ea typeface="Calibri (MS)"/>
              <a:cs typeface="Calibri (MS)"/>
              <a:sym typeface="Calibri (MS)"/>
            </a:endParaRPr>
          </a:p>
          <a:p>
            <a:pPr marL="746860" lvl="1" indent="-373430" algn="l">
              <a:lnSpc>
                <a:spcPts val="4151"/>
              </a:lnSpc>
              <a:buFont typeface="Arial"/>
              <a:buChar char="•"/>
            </a:pPr>
            <a:r>
              <a:rPr lang="en-US" sz="3459" u="none" strike="noStrike">
                <a:solidFill>
                  <a:srgbClr val="000000"/>
                </a:solidFill>
                <a:latin typeface="Calibri (MS)"/>
                <a:ea typeface="Calibri (MS)"/>
                <a:cs typeface="Calibri (MS)"/>
                <a:sym typeface="Calibri (MS)"/>
              </a:rPr>
              <a:t>Key Learning Outcome – Gained strong practical understanding of SQL database management, real-world HR data modeling, and analytical problem-solving.</a:t>
            </a:r>
          </a:p>
          <a:p>
            <a:pPr algn="l">
              <a:lnSpc>
                <a:spcPts val="4151"/>
              </a:lnSpc>
            </a:pPr>
            <a:endParaRPr lang="en-US" sz="3459" u="none" strike="noStrike">
              <a:solidFill>
                <a:srgbClr val="000000"/>
              </a:solidFill>
              <a:latin typeface="Calibri (MS)"/>
              <a:ea typeface="Calibri (MS)"/>
              <a:cs typeface="Calibri (MS)"/>
              <a:sym typeface="Calibri (MS)"/>
            </a:endParaRPr>
          </a:p>
        </p:txBody>
      </p:sp>
      <p:grpSp>
        <p:nvGrpSpPr>
          <p:cNvPr id="4" name="Group 4"/>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9699774" y="2776124"/>
            <a:ext cx="6698464" cy="4251475"/>
            <a:chOff x="0" y="0"/>
            <a:chExt cx="8931286" cy="5668634"/>
          </a:xfrm>
        </p:grpSpPr>
        <p:sp>
          <p:nvSpPr>
            <p:cNvPr id="5" name="Freeform 5"/>
            <p:cNvSpPr/>
            <p:nvPr/>
          </p:nvSpPr>
          <p:spPr>
            <a:xfrm>
              <a:off x="0" y="0"/>
              <a:ext cx="8931275" cy="5668645"/>
            </a:xfrm>
            <a:custGeom>
              <a:avLst/>
              <a:gdLst/>
              <a:ahLst/>
              <a:cxnLst/>
              <a:rect l="l" t="t" r="r" b="b"/>
              <a:pathLst>
                <a:path w="8931275" h="5668645">
                  <a:moveTo>
                    <a:pt x="0" y="0"/>
                  </a:moveTo>
                  <a:lnTo>
                    <a:pt x="8931275" y="0"/>
                  </a:lnTo>
                  <a:lnTo>
                    <a:pt x="8931275" y="5668645"/>
                  </a:lnTo>
                  <a:lnTo>
                    <a:pt x="0" y="5668645"/>
                  </a:lnTo>
                  <a:lnTo>
                    <a:pt x="0" y="0"/>
                  </a:lnTo>
                  <a:close/>
                </a:path>
              </a:pathLst>
            </a:custGeom>
            <a:blipFill>
              <a:blip r:embed="rId3"/>
              <a:stretch>
                <a:fillRect/>
              </a:stretch>
            </a:blipFill>
          </p:spPr>
        </p:sp>
      </p:grpSp>
      <p:sp>
        <p:nvSpPr>
          <p:cNvPr id="6" name="TextBox 6"/>
          <p:cNvSpPr txBox="1"/>
          <p:nvPr/>
        </p:nvSpPr>
        <p:spPr>
          <a:xfrm>
            <a:off x="1958325" y="4541500"/>
            <a:ext cx="5309904" cy="1062761"/>
          </a:xfrm>
          <a:prstGeom prst="rect">
            <a:avLst/>
          </a:prstGeom>
        </p:spPr>
        <p:txBody>
          <a:bodyPr lIns="0" tIns="0" rIns="0" bIns="0" rtlCol="0" anchor="t">
            <a:spAutoFit/>
          </a:bodyPr>
          <a:lstStyle/>
          <a:p>
            <a:pPr algn="l">
              <a:lnSpc>
                <a:spcPts val="7920"/>
              </a:lnSpc>
            </a:pPr>
            <a:r>
              <a:rPr lang="en-US" sz="6600">
                <a:solidFill>
                  <a:srgbClr val="C00000"/>
                </a:solidFill>
                <a:latin typeface="Libre Baskerville"/>
                <a:ea typeface="Libre Baskerville"/>
                <a:cs typeface="Libre Baskerville"/>
                <a:sym typeface="Libre Baskerville"/>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55270"/>
            <a:ext cx="8468395" cy="1072134"/>
          </a:xfrm>
          <a:prstGeom prst="rect">
            <a:avLst/>
          </a:prstGeom>
        </p:spPr>
        <p:txBody>
          <a:bodyPr lIns="0" tIns="0" rIns="0" bIns="0" rtlCol="0" anchor="t">
            <a:spAutoFit/>
          </a:bodyPr>
          <a:lstStyle/>
          <a:p>
            <a:pPr marL="0" lvl="0" indent="0" algn="l">
              <a:lnSpc>
                <a:spcPts val="7128"/>
              </a:lnSpc>
              <a:spcBef>
                <a:spcPct val="0"/>
              </a:spcBef>
            </a:pPr>
            <a:r>
              <a:rPr lang="en-US" sz="6600" b="1" u="none" strike="noStrike">
                <a:solidFill>
                  <a:srgbClr val="FF0000"/>
                </a:solidFill>
                <a:latin typeface="Calibri (MS) Bold"/>
                <a:ea typeface="Calibri (MS) Bold"/>
                <a:cs typeface="Calibri (MS) Bold"/>
                <a:sym typeface="Calibri (MS) Bold"/>
              </a:rPr>
              <a:t>Objective of the Project:</a:t>
            </a:r>
          </a:p>
        </p:txBody>
      </p:sp>
      <p:sp>
        <p:nvSpPr>
          <p:cNvPr id="3" name="TextBox 3"/>
          <p:cNvSpPr txBox="1"/>
          <p:nvPr/>
        </p:nvSpPr>
        <p:spPr>
          <a:xfrm>
            <a:off x="1598531" y="2599977"/>
            <a:ext cx="15660769" cy="6362700"/>
          </a:xfrm>
          <a:prstGeom prst="rect">
            <a:avLst/>
          </a:prstGeom>
        </p:spPr>
        <p:txBody>
          <a:bodyPr lIns="0" tIns="0" rIns="0" bIns="0" rtlCol="0" anchor="t">
            <a:spAutoFit/>
          </a:bodyPr>
          <a:lstStyle/>
          <a:p>
            <a:pPr algn="just">
              <a:lnSpc>
                <a:spcPts val="4998"/>
              </a:lnSpc>
              <a:spcBef>
                <a:spcPct val="0"/>
              </a:spcBef>
            </a:pPr>
            <a:r>
              <a:rPr lang="en-US" sz="4165">
                <a:solidFill>
                  <a:srgbClr val="000000"/>
                </a:solidFill>
                <a:latin typeface="Calibri (MS)"/>
                <a:ea typeface="Calibri (MS)"/>
                <a:cs typeface="Calibri (MS)"/>
                <a:sym typeface="Calibri (MS)"/>
              </a:rPr>
              <a:t>The main objective of the Employee Management System is to efficiently manage and organize employee information within an organization.It aims to store, update, and retrieve employee details such as personal data, job roles, and department information securely.The system helps reduce manual workload and human errors by automating employee record management.It ensures smooth operations through features like salary tracking, attendance monitoring, and job assignment.The project enhances data accuracy,accessibility, and consistency across departments.Overall, it aims to create a reliable, user-friendly, and efficient database system for employee management.</a:t>
            </a:r>
          </a:p>
        </p:txBody>
      </p:sp>
      <p:grpSp>
        <p:nvGrpSpPr>
          <p:cNvPr id="4" name="Group 4"/>
          <p:cNvGrpSpPr/>
          <p:nvPr/>
        </p:nvGrpSpPr>
        <p:grpSpPr>
          <a:xfrm>
            <a:off x="13221348" y="9277476"/>
            <a:ext cx="4838096" cy="1009524"/>
            <a:chOff x="0" y="0"/>
            <a:chExt cx="6450794" cy="1346032"/>
          </a:xfrm>
        </p:grpSpPr>
        <p:sp>
          <p:nvSpPr>
            <p:cNvPr id="5" name="Freeform 5"/>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77315" y="1703202"/>
            <a:ext cx="7210685" cy="5110573"/>
          </a:xfrm>
          <a:custGeom>
            <a:avLst/>
            <a:gdLst/>
            <a:ahLst/>
            <a:cxnLst/>
            <a:rect l="l" t="t" r="r" b="b"/>
            <a:pathLst>
              <a:path w="7210685" h="5110573">
                <a:moveTo>
                  <a:pt x="0" y="0"/>
                </a:moveTo>
                <a:lnTo>
                  <a:pt x="7210685" y="0"/>
                </a:lnTo>
                <a:lnTo>
                  <a:pt x="7210685" y="5110573"/>
                </a:lnTo>
                <a:lnTo>
                  <a:pt x="0" y="5110573"/>
                </a:lnTo>
                <a:lnTo>
                  <a:pt x="0" y="0"/>
                </a:lnTo>
                <a:close/>
              </a:path>
            </a:pathLst>
          </a:custGeom>
          <a:blipFill>
            <a:blip r:embed="rId2"/>
            <a:stretch>
              <a:fillRect/>
            </a:stretch>
          </a:blipFill>
        </p:spPr>
      </p:sp>
      <p:sp>
        <p:nvSpPr>
          <p:cNvPr id="3" name="TextBox 3"/>
          <p:cNvSpPr txBox="1"/>
          <p:nvPr/>
        </p:nvSpPr>
        <p:spPr>
          <a:xfrm>
            <a:off x="516448" y="224242"/>
            <a:ext cx="8566993" cy="1072134"/>
          </a:xfrm>
          <a:prstGeom prst="rect">
            <a:avLst/>
          </a:prstGeom>
        </p:spPr>
        <p:txBody>
          <a:bodyPr lIns="0" tIns="0" rIns="0" bIns="0" rtlCol="0" anchor="t">
            <a:spAutoFit/>
          </a:bodyPr>
          <a:lstStyle/>
          <a:p>
            <a:pPr marL="0" lvl="0" indent="0" algn="l">
              <a:lnSpc>
                <a:spcPts val="7128"/>
              </a:lnSpc>
              <a:spcBef>
                <a:spcPct val="0"/>
              </a:spcBef>
            </a:pPr>
            <a:r>
              <a:rPr lang="en-US" sz="6600" b="1" u="none" strike="noStrike">
                <a:solidFill>
                  <a:srgbClr val="FF0000"/>
                </a:solidFill>
                <a:latin typeface="Calibri (MS) Bold"/>
                <a:ea typeface="Calibri (MS) Bold"/>
                <a:cs typeface="Calibri (MS) Bold"/>
                <a:sym typeface="Calibri (MS) Bold"/>
              </a:rPr>
              <a:t>ER Diagram explanation:</a:t>
            </a:r>
          </a:p>
        </p:txBody>
      </p:sp>
      <p:sp>
        <p:nvSpPr>
          <p:cNvPr id="4" name="TextBox 4"/>
          <p:cNvSpPr txBox="1"/>
          <p:nvPr/>
        </p:nvSpPr>
        <p:spPr>
          <a:xfrm>
            <a:off x="516448" y="1239226"/>
            <a:ext cx="10372464" cy="5391150"/>
          </a:xfrm>
          <a:prstGeom prst="rect">
            <a:avLst/>
          </a:prstGeom>
        </p:spPr>
        <p:txBody>
          <a:bodyPr lIns="0" tIns="0" rIns="0" bIns="0" rtlCol="0" anchor="t">
            <a:spAutoFit/>
          </a:bodyPr>
          <a:lstStyle/>
          <a:p>
            <a:pPr algn="l">
              <a:lnSpc>
                <a:spcPts val="3029"/>
              </a:lnSpc>
              <a:spcBef>
                <a:spcPct val="0"/>
              </a:spcBef>
            </a:pPr>
            <a:r>
              <a:rPr lang="en-US" sz="2524">
                <a:solidFill>
                  <a:srgbClr val="1E1D1C"/>
                </a:solidFill>
                <a:latin typeface="Calibri (MS)"/>
                <a:ea typeface="Calibri (MS)"/>
                <a:cs typeface="Calibri (MS)"/>
                <a:sym typeface="Calibri (MS)"/>
              </a:rPr>
              <a:t>The Employee Management System ER Diagram illustrates the database structure designed to manage employee information efficiently. It includes six entities — employee, jobdepartment, salary_bonus, payroll, qualification, and leave — connected through relationships to ensure smooth data flow. The employee table serves as the core, linking each employee to their department,salary, qualifications, and leave details. The payroll table manages salary payments and reports, while salary_bonus defines pay structures for each job role. Overall, the diagram ensures data integrity, accuracy, and efficient management of all employee-related information within the organization.</a:t>
            </a:r>
          </a:p>
          <a:p>
            <a:pPr algn="ctr">
              <a:lnSpc>
                <a:spcPts val="3029"/>
              </a:lnSpc>
              <a:spcBef>
                <a:spcPct val="0"/>
              </a:spcBef>
            </a:pPr>
            <a:endParaRPr lang="en-US" sz="2524">
              <a:solidFill>
                <a:srgbClr val="1E1D1C"/>
              </a:solidFill>
              <a:latin typeface="Calibri (MS)"/>
              <a:ea typeface="Calibri (MS)"/>
              <a:cs typeface="Calibri (MS)"/>
              <a:sym typeface="Calibri (MS)"/>
            </a:endParaRPr>
          </a:p>
          <a:p>
            <a:pPr algn="ctr">
              <a:lnSpc>
                <a:spcPts val="3029"/>
              </a:lnSpc>
              <a:spcBef>
                <a:spcPct val="0"/>
              </a:spcBef>
            </a:pPr>
            <a:endParaRPr lang="en-US" sz="2524">
              <a:solidFill>
                <a:srgbClr val="1E1D1C"/>
              </a:solidFill>
              <a:latin typeface="Calibri (MS)"/>
              <a:ea typeface="Calibri (MS)"/>
              <a:cs typeface="Calibri (MS)"/>
              <a:sym typeface="Calibri (MS)"/>
            </a:endParaRPr>
          </a:p>
          <a:p>
            <a:pPr algn="ctr">
              <a:lnSpc>
                <a:spcPts val="3029"/>
              </a:lnSpc>
              <a:spcBef>
                <a:spcPct val="0"/>
              </a:spcBef>
            </a:pPr>
            <a:endParaRPr lang="en-US" sz="2524">
              <a:solidFill>
                <a:srgbClr val="1E1D1C"/>
              </a:solidFill>
              <a:latin typeface="Calibri (MS)"/>
              <a:ea typeface="Calibri (MS)"/>
              <a:cs typeface="Calibri (MS)"/>
              <a:sym typeface="Calibri (MS)"/>
            </a:endParaRPr>
          </a:p>
          <a:p>
            <a:pPr algn="ctr">
              <a:lnSpc>
                <a:spcPts val="3029"/>
              </a:lnSpc>
              <a:spcBef>
                <a:spcPct val="0"/>
              </a:spcBef>
            </a:pPr>
            <a:endParaRPr lang="en-US" sz="2524">
              <a:solidFill>
                <a:srgbClr val="1E1D1C"/>
              </a:solidFill>
              <a:latin typeface="Calibri (MS)"/>
              <a:ea typeface="Calibri (MS)"/>
              <a:cs typeface="Calibri (MS)"/>
              <a:sym typeface="Calibri (MS)"/>
            </a:endParaRPr>
          </a:p>
        </p:txBody>
      </p:sp>
      <p:sp>
        <p:nvSpPr>
          <p:cNvPr id="5" name="TextBox 5"/>
          <p:cNvSpPr txBox="1"/>
          <p:nvPr/>
        </p:nvSpPr>
        <p:spPr>
          <a:xfrm>
            <a:off x="516448" y="6096134"/>
            <a:ext cx="10372464" cy="4844777"/>
          </a:xfrm>
          <a:prstGeom prst="rect">
            <a:avLst/>
          </a:prstGeom>
        </p:spPr>
        <p:txBody>
          <a:bodyPr lIns="0" tIns="0" rIns="0" bIns="0" rtlCol="0" anchor="t">
            <a:spAutoFit/>
          </a:bodyPr>
          <a:lstStyle/>
          <a:p>
            <a:pPr algn="l">
              <a:lnSpc>
                <a:spcPts val="2919"/>
              </a:lnSpc>
              <a:spcBef>
                <a:spcPct val="0"/>
              </a:spcBef>
            </a:pPr>
            <a:r>
              <a:rPr lang="en-US" sz="2432">
                <a:solidFill>
                  <a:srgbClr val="000000"/>
                </a:solidFill>
                <a:latin typeface="Calibri (MS)"/>
                <a:ea typeface="Calibri (MS)"/>
                <a:cs typeface="Calibri (MS)"/>
                <a:sym typeface="Calibri (MS)"/>
              </a:rPr>
              <a:t>The Employee Management System schema organizes and links various tables to manage employee data effectively. The central employee table stores personal and job-related details, with JobID connecting to the jobdepartment table for department, role, and salary range information. Salary details, including bonuses, are managed in the salary_bonus table linked to jobdepartment. The payroll table integrates employee, job, salary, and leave records to handle payment and reporting. Employee qualifications are recorded in the qualification table linked by EmpID, while leave records are maintained in the leave table, also connected via EmpID. This structure ensures data consistency, integrity, and efficient management across employees, departments, and payroll operations.</a:t>
            </a:r>
          </a:p>
          <a:p>
            <a:pPr algn="ctr">
              <a:lnSpc>
                <a:spcPts val="2919"/>
              </a:lnSpc>
              <a:spcBef>
                <a:spcPct val="0"/>
              </a:spcBef>
            </a:pPr>
            <a:endParaRPr lang="en-US" sz="2432">
              <a:solidFill>
                <a:srgbClr val="000000"/>
              </a:solidFill>
              <a:latin typeface="Calibri (MS)"/>
              <a:ea typeface="Calibri (MS)"/>
              <a:cs typeface="Calibri (MS)"/>
              <a:sym typeface="Calibri (MS)"/>
            </a:endParaRPr>
          </a:p>
          <a:p>
            <a:pPr algn="ctr">
              <a:lnSpc>
                <a:spcPts val="2919"/>
              </a:lnSpc>
              <a:spcBef>
                <a:spcPct val="0"/>
              </a:spcBef>
            </a:pPr>
            <a:endParaRPr lang="en-US" sz="2432">
              <a:solidFill>
                <a:srgbClr val="000000"/>
              </a:solidFill>
              <a:latin typeface="Calibri (MS)"/>
              <a:ea typeface="Calibri (MS)"/>
              <a:cs typeface="Calibri (MS)"/>
              <a:sym typeface="Calibri (MS)"/>
            </a:endParaRPr>
          </a:p>
          <a:p>
            <a:pPr algn="l">
              <a:lnSpc>
                <a:spcPts val="2919"/>
              </a:lnSpc>
              <a:spcBef>
                <a:spcPct val="0"/>
              </a:spcBef>
            </a:pPr>
            <a:endParaRPr lang="en-US" sz="2432">
              <a:solidFill>
                <a:srgbClr val="000000"/>
              </a:solidFill>
              <a:latin typeface="Calibri (MS)"/>
              <a:ea typeface="Calibri (MS)"/>
              <a:cs typeface="Calibri (MS)"/>
              <a:sym typeface="Calibri (MS)"/>
            </a:endParaRPr>
          </a:p>
        </p:txBody>
      </p:sp>
      <p:sp>
        <p:nvSpPr>
          <p:cNvPr id="6" name="TextBox 6"/>
          <p:cNvSpPr txBox="1"/>
          <p:nvPr/>
        </p:nvSpPr>
        <p:spPr>
          <a:xfrm>
            <a:off x="344299" y="5071625"/>
            <a:ext cx="12911882" cy="1072134"/>
          </a:xfrm>
          <a:prstGeom prst="rect">
            <a:avLst/>
          </a:prstGeom>
        </p:spPr>
        <p:txBody>
          <a:bodyPr lIns="0" tIns="0" rIns="0" bIns="0" rtlCol="0" anchor="t">
            <a:spAutoFit/>
          </a:bodyPr>
          <a:lstStyle/>
          <a:p>
            <a:pPr marL="0" lvl="0" indent="0" algn="l">
              <a:lnSpc>
                <a:spcPts val="7128"/>
              </a:lnSpc>
              <a:spcBef>
                <a:spcPct val="0"/>
              </a:spcBef>
            </a:pPr>
            <a:r>
              <a:rPr lang="en-US" sz="6600" b="1" u="none" strike="noStrike">
                <a:solidFill>
                  <a:srgbClr val="FF0000"/>
                </a:solidFill>
                <a:latin typeface="Calibri (MS) Bold"/>
                <a:ea typeface="Calibri (MS) Bold"/>
                <a:cs typeface="Calibri (MS) Bold"/>
                <a:sym typeface="Calibri (MS) Bold"/>
              </a:rPr>
              <a:t> Schema explanation:</a:t>
            </a:r>
          </a:p>
        </p:txBody>
      </p:sp>
      <p:grpSp>
        <p:nvGrpSpPr>
          <p:cNvPr id="7" name="Group 7"/>
          <p:cNvGrpSpPr/>
          <p:nvPr/>
        </p:nvGrpSpPr>
        <p:grpSpPr>
          <a:xfrm>
            <a:off x="13221348" y="9277476"/>
            <a:ext cx="4838096" cy="1009524"/>
            <a:chOff x="0" y="0"/>
            <a:chExt cx="6450794" cy="1346032"/>
          </a:xfrm>
        </p:grpSpPr>
        <p:sp>
          <p:nvSpPr>
            <p:cNvPr id="8" name="Freeform 8"/>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4" name="TextBox 4"/>
          <p:cNvSpPr txBox="1"/>
          <p:nvPr/>
        </p:nvSpPr>
        <p:spPr>
          <a:xfrm>
            <a:off x="432023" y="762214"/>
            <a:ext cx="11760994" cy="1072134"/>
          </a:xfrm>
          <a:prstGeom prst="rect">
            <a:avLst/>
          </a:prstGeom>
        </p:spPr>
        <p:txBody>
          <a:bodyPr lIns="0" tIns="0" rIns="0" bIns="0" rtlCol="0" anchor="t">
            <a:spAutoFit/>
          </a:bodyPr>
          <a:lstStyle/>
          <a:p>
            <a:pPr marL="0" lvl="0" indent="0" algn="l">
              <a:lnSpc>
                <a:spcPts val="7128"/>
              </a:lnSpc>
              <a:spcBef>
                <a:spcPct val="0"/>
              </a:spcBef>
            </a:pPr>
            <a:r>
              <a:rPr lang="en-US" sz="6600" b="1" u="none" strike="noStrike">
                <a:solidFill>
                  <a:srgbClr val="FF0000"/>
                </a:solidFill>
                <a:latin typeface="Calibri (MS) Bold"/>
                <a:ea typeface="Calibri (MS) Bold"/>
                <a:cs typeface="Calibri (MS) Bold"/>
                <a:sym typeface="Calibri (MS) Bold"/>
              </a:rPr>
              <a:t>Key analysis questions (use cases)</a:t>
            </a:r>
          </a:p>
        </p:txBody>
      </p:sp>
      <p:sp>
        <p:nvSpPr>
          <p:cNvPr id="5" name="TextBox 5"/>
          <p:cNvSpPr txBox="1"/>
          <p:nvPr/>
        </p:nvSpPr>
        <p:spPr>
          <a:xfrm>
            <a:off x="432023" y="2693807"/>
            <a:ext cx="16776511" cy="6583669"/>
          </a:xfrm>
          <a:prstGeom prst="rect">
            <a:avLst/>
          </a:prstGeom>
        </p:spPr>
        <p:txBody>
          <a:bodyPr lIns="0" tIns="0" rIns="0" bIns="0" rtlCol="0" anchor="t">
            <a:spAutoFit/>
          </a:bodyPr>
          <a:lstStyle/>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How many unique employees are currently in the system?</a:t>
            </a:r>
          </a:p>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Which departments have the highest number of employees?</a:t>
            </a:r>
          </a:p>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Which job roles offer the highest salary?</a:t>
            </a:r>
          </a:p>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What is the average number of leave days taken by its employees per department?</a:t>
            </a:r>
          </a:p>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What is the total monthly payroll processed?</a:t>
            </a:r>
          </a:p>
          <a:p>
            <a:pPr marL="929570" lvl="1" indent="-464785" algn="just">
              <a:lnSpc>
                <a:spcPts val="5166"/>
              </a:lnSpc>
              <a:buFont typeface="Arial"/>
              <a:buChar char="•"/>
            </a:pPr>
            <a:r>
              <a:rPr lang="en-US" sz="4305" u="none" strike="noStrike">
                <a:solidFill>
                  <a:srgbClr val="000000"/>
                </a:solidFill>
                <a:latin typeface="Calibri (MS)"/>
                <a:ea typeface="Calibri (MS)"/>
                <a:cs typeface="Calibri (MS)"/>
                <a:sym typeface="Calibri (MS)"/>
              </a:rPr>
              <a:t>What is the average value of total_amount after considering leave deductions?</a:t>
            </a:r>
          </a:p>
          <a:p>
            <a:pPr algn="just">
              <a:lnSpc>
                <a:spcPts val="5166"/>
              </a:lnSpc>
            </a:pPr>
            <a:endParaRPr lang="en-US" sz="4305" u="none" strike="noStrike">
              <a:solidFill>
                <a:srgbClr val="000000"/>
              </a:solidFill>
              <a:latin typeface="Calibri (MS)"/>
              <a:ea typeface="Calibri (MS)"/>
              <a:cs typeface="Calibri (MS)"/>
              <a:sym typeface="Calibri (MS)"/>
            </a:endParaRPr>
          </a:p>
          <a:p>
            <a:pPr algn="just">
              <a:lnSpc>
                <a:spcPts val="5166"/>
              </a:lnSpc>
            </a:pPr>
            <a:endParaRPr lang="en-US" sz="4305" u="none" strike="noStrike">
              <a:solidFill>
                <a:srgbClr val="000000"/>
              </a:solidFill>
              <a:latin typeface="Calibri (MS)"/>
              <a:ea typeface="Calibri (MS)"/>
              <a:cs typeface="Calibri (MS)"/>
              <a:sym typeface="Calibri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08004" y="2897751"/>
            <a:ext cx="10531407" cy="1184328"/>
          </a:xfrm>
          <a:custGeom>
            <a:avLst/>
            <a:gdLst/>
            <a:ahLst/>
            <a:cxnLst/>
            <a:rect l="l" t="t" r="r" b="b"/>
            <a:pathLst>
              <a:path w="10531407" h="1184328">
                <a:moveTo>
                  <a:pt x="0" y="0"/>
                </a:moveTo>
                <a:lnTo>
                  <a:pt x="10531408" y="0"/>
                </a:lnTo>
                <a:lnTo>
                  <a:pt x="10531408" y="1184328"/>
                </a:lnTo>
                <a:lnTo>
                  <a:pt x="0" y="1184328"/>
                </a:lnTo>
                <a:lnTo>
                  <a:pt x="0" y="0"/>
                </a:lnTo>
                <a:close/>
              </a:path>
            </a:pathLst>
          </a:custGeom>
          <a:blipFill>
            <a:blip r:embed="rId2"/>
            <a:stretch>
              <a:fillRect/>
            </a:stretch>
          </a:blipFill>
        </p:spPr>
      </p:sp>
      <p:sp>
        <p:nvSpPr>
          <p:cNvPr id="3" name="Freeform 3"/>
          <p:cNvSpPr/>
          <p:nvPr/>
        </p:nvSpPr>
        <p:spPr>
          <a:xfrm>
            <a:off x="3608004" y="5143500"/>
            <a:ext cx="11301259" cy="1850581"/>
          </a:xfrm>
          <a:custGeom>
            <a:avLst/>
            <a:gdLst/>
            <a:ahLst/>
            <a:cxnLst/>
            <a:rect l="l" t="t" r="r" b="b"/>
            <a:pathLst>
              <a:path w="11301259" h="1850581">
                <a:moveTo>
                  <a:pt x="0" y="0"/>
                </a:moveTo>
                <a:lnTo>
                  <a:pt x="11301259" y="0"/>
                </a:lnTo>
                <a:lnTo>
                  <a:pt x="11301259" y="1850581"/>
                </a:lnTo>
                <a:lnTo>
                  <a:pt x="0" y="1850581"/>
                </a:lnTo>
                <a:lnTo>
                  <a:pt x="0" y="0"/>
                </a:lnTo>
                <a:close/>
              </a:path>
            </a:pathLst>
          </a:custGeom>
          <a:blipFill>
            <a:blip r:embed="rId3"/>
            <a:stretch>
              <a:fillRect/>
            </a:stretch>
          </a:blipFill>
        </p:spPr>
      </p:sp>
      <p:sp>
        <p:nvSpPr>
          <p:cNvPr id="4" name="TextBox 4"/>
          <p:cNvSpPr txBox="1"/>
          <p:nvPr/>
        </p:nvSpPr>
        <p:spPr>
          <a:xfrm>
            <a:off x="212172" y="459296"/>
            <a:ext cx="17323073" cy="1072134"/>
          </a:xfrm>
          <a:prstGeom prst="rect">
            <a:avLst/>
          </a:prstGeom>
        </p:spPr>
        <p:txBody>
          <a:bodyPr lIns="0" tIns="0" rIns="0" bIns="0" rtlCol="0" anchor="t">
            <a:spAutoFit/>
          </a:bodyPr>
          <a:lstStyle/>
          <a:p>
            <a:pPr marL="0" lvl="0" indent="0" algn="l">
              <a:lnSpc>
                <a:spcPts val="7128"/>
              </a:lnSpc>
              <a:spcBef>
                <a:spcPct val="0"/>
              </a:spcBef>
            </a:pPr>
            <a:r>
              <a:rPr lang="en-US" sz="6600" b="1" u="none" strike="noStrike">
                <a:solidFill>
                  <a:srgbClr val="FF0000"/>
                </a:solidFill>
                <a:latin typeface="Calibri (MS) Bold"/>
                <a:ea typeface="Calibri (MS) Bold"/>
                <a:cs typeface="Calibri (MS) Bold"/>
                <a:sym typeface="Calibri (MS) Bold"/>
              </a:rPr>
              <a:t>SQL query results with screenshots or summaries:</a:t>
            </a:r>
          </a:p>
        </p:txBody>
      </p:sp>
      <p:sp>
        <p:nvSpPr>
          <p:cNvPr id="5" name="TextBox 5"/>
          <p:cNvSpPr txBox="1"/>
          <p:nvPr/>
        </p:nvSpPr>
        <p:spPr>
          <a:xfrm>
            <a:off x="624554" y="1810179"/>
            <a:ext cx="12432953" cy="1333500"/>
          </a:xfrm>
          <a:prstGeom prst="rect">
            <a:avLst/>
          </a:prstGeom>
        </p:spPr>
        <p:txBody>
          <a:bodyPr lIns="0" tIns="0" rIns="0" bIns="0" rtlCol="0" anchor="t">
            <a:spAutoFit/>
          </a:bodyPr>
          <a:lstStyle/>
          <a:p>
            <a:pPr marL="0" lvl="0" indent="0" algn="just">
              <a:lnSpc>
                <a:spcPts val="4998"/>
              </a:lnSpc>
              <a:spcBef>
                <a:spcPct val="0"/>
              </a:spcBef>
            </a:pPr>
            <a:r>
              <a:rPr lang="en-US" sz="4165">
                <a:solidFill>
                  <a:srgbClr val="000000"/>
                </a:solidFill>
                <a:latin typeface="Calibri (MS)"/>
                <a:ea typeface="Calibri (MS)"/>
                <a:cs typeface="Calibri (MS)"/>
                <a:sym typeface="Calibri (MS)"/>
              </a:rPr>
              <a:t>H</a:t>
            </a:r>
            <a:r>
              <a:rPr lang="en-US" sz="4165" u="none" strike="noStrike">
                <a:solidFill>
                  <a:srgbClr val="000000"/>
                </a:solidFill>
                <a:latin typeface="Calibri (MS)"/>
                <a:ea typeface="Calibri (MS)"/>
                <a:cs typeface="Calibri (MS)"/>
                <a:sym typeface="Calibri (MS)"/>
              </a:rPr>
              <a:t>ow many unique employees are currently in the system?</a:t>
            </a:r>
          </a:p>
          <a:p>
            <a:pPr marL="0" lvl="0" indent="0" algn="just">
              <a:lnSpc>
                <a:spcPts val="4998"/>
              </a:lnSpc>
              <a:spcBef>
                <a:spcPct val="0"/>
              </a:spcBef>
            </a:pPr>
            <a:endParaRPr lang="en-US" sz="4165" u="none" strike="noStrike">
              <a:solidFill>
                <a:srgbClr val="000000"/>
              </a:solidFill>
              <a:latin typeface="Calibri (MS)"/>
              <a:ea typeface="Calibri (MS)"/>
              <a:cs typeface="Calibri (MS)"/>
              <a:sym typeface="Calibri (MS)"/>
            </a:endParaRPr>
          </a:p>
        </p:txBody>
      </p:sp>
      <p:grpSp>
        <p:nvGrpSpPr>
          <p:cNvPr id="6" name="Group 6"/>
          <p:cNvGrpSpPr/>
          <p:nvPr/>
        </p:nvGrpSpPr>
        <p:grpSpPr>
          <a:xfrm>
            <a:off x="13221348" y="9277476"/>
            <a:ext cx="4838096" cy="1009524"/>
            <a:chOff x="0" y="0"/>
            <a:chExt cx="6450794" cy="1346032"/>
          </a:xfrm>
        </p:grpSpPr>
        <p:sp>
          <p:nvSpPr>
            <p:cNvPr id="7" name="Freeform 7"/>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2252" y="1943690"/>
            <a:ext cx="11301259" cy="1073620"/>
          </a:xfrm>
          <a:custGeom>
            <a:avLst/>
            <a:gdLst/>
            <a:ahLst/>
            <a:cxnLst/>
            <a:rect l="l" t="t" r="r" b="b"/>
            <a:pathLst>
              <a:path w="11301259" h="1073620">
                <a:moveTo>
                  <a:pt x="0" y="0"/>
                </a:moveTo>
                <a:lnTo>
                  <a:pt x="11301259" y="0"/>
                </a:lnTo>
                <a:lnTo>
                  <a:pt x="11301259" y="1073620"/>
                </a:lnTo>
                <a:lnTo>
                  <a:pt x="0" y="1073620"/>
                </a:lnTo>
                <a:lnTo>
                  <a:pt x="0" y="0"/>
                </a:lnTo>
                <a:close/>
              </a:path>
            </a:pathLst>
          </a:custGeom>
          <a:blipFill>
            <a:blip r:embed="rId2"/>
            <a:stretch>
              <a:fillRect/>
            </a:stretch>
          </a:blipFill>
        </p:spPr>
      </p:sp>
      <p:sp>
        <p:nvSpPr>
          <p:cNvPr id="3" name="Freeform 3"/>
          <p:cNvSpPr/>
          <p:nvPr/>
        </p:nvSpPr>
        <p:spPr>
          <a:xfrm>
            <a:off x="751275" y="4013945"/>
            <a:ext cx="11301259" cy="3390378"/>
          </a:xfrm>
          <a:custGeom>
            <a:avLst/>
            <a:gdLst/>
            <a:ahLst/>
            <a:cxnLst/>
            <a:rect l="l" t="t" r="r" b="b"/>
            <a:pathLst>
              <a:path w="11301259" h="3390378">
                <a:moveTo>
                  <a:pt x="0" y="0"/>
                </a:moveTo>
                <a:lnTo>
                  <a:pt x="11301259" y="0"/>
                </a:lnTo>
                <a:lnTo>
                  <a:pt x="11301259" y="3390378"/>
                </a:lnTo>
                <a:lnTo>
                  <a:pt x="0" y="3390378"/>
                </a:lnTo>
                <a:lnTo>
                  <a:pt x="0" y="0"/>
                </a:lnTo>
                <a:close/>
              </a:path>
            </a:pathLst>
          </a:custGeom>
          <a:blipFill>
            <a:blip r:embed="rId3"/>
            <a:stretch>
              <a:fillRect/>
            </a:stretch>
          </a:blipFill>
        </p:spPr>
      </p:sp>
      <p:sp>
        <p:nvSpPr>
          <p:cNvPr id="4" name="TextBox 4"/>
          <p:cNvSpPr txBox="1"/>
          <p:nvPr/>
        </p:nvSpPr>
        <p:spPr>
          <a:xfrm>
            <a:off x="512252" y="610190"/>
            <a:ext cx="16747048" cy="1333500"/>
          </a:xfrm>
          <a:prstGeom prst="rect">
            <a:avLst/>
          </a:prstGeom>
        </p:spPr>
        <p:txBody>
          <a:bodyPr lIns="0" tIns="0" rIns="0" bIns="0" rtlCol="0" anchor="t">
            <a:spAutoFit/>
          </a:bodyPr>
          <a:lstStyle/>
          <a:p>
            <a:pPr marL="0" lvl="0" indent="0" algn="just">
              <a:lnSpc>
                <a:spcPts val="4998"/>
              </a:lnSpc>
              <a:spcBef>
                <a:spcPct val="0"/>
              </a:spcBef>
            </a:pPr>
            <a:r>
              <a:rPr lang="en-US" sz="4165" u="none" strike="noStrike">
                <a:solidFill>
                  <a:srgbClr val="000000"/>
                </a:solidFill>
                <a:latin typeface="Calibri (MS)"/>
                <a:ea typeface="Calibri (MS)"/>
                <a:cs typeface="Calibri (MS)"/>
                <a:sym typeface="Calibri (MS)"/>
              </a:rPr>
              <a:t>Which departments have the highest number of employees?</a:t>
            </a:r>
          </a:p>
          <a:p>
            <a:pPr marL="0" lvl="0" indent="0" algn="just">
              <a:lnSpc>
                <a:spcPts val="4998"/>
              </a:lnSpc>
              <a:spcBef>
                <a:spcPct val="0"/>
              </a:spcBef>
            </a:pPr>
            <a:endParaRPr lang="en-US" sz="4165" u="none" strike="noStrike">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8979" y="2286000"/>
            <a:ext cx="11301259" cy="1200759"/>
          </a:xfrm>
          <a:custGeom>
            <a:avLst/>
            <a:gdLst/>
            <a:ahLst/>
            <a:cxnLst/>
            <a:rect l="l" t="t" r="r" b="b"/>
            <a:pathLst>
              <a:path w="11301259" h="1200759">
                <a:moveTo>
                  <a:pt x="0" y="0"/>
                </a:moveTo>
                <a:lnTo>
                  <a:pt x="11301259" y="0"/>
                </a:lnTo>
                <a:lnTo>
                  <a:pt x="11301259" y="1200759"/>
                </a:lnTo>
                <a:lnTo>
                  <a:pt x="0" y="1200759"/>
                </a:lnTo>
                <a:lnTo>
                  <a:pt x="0" y="0"/>
                </a:lnTo>
                <a:close/>
              </a:path>
            </a:pathLst>
          </a:custGeom>
          <a:blipFill>
            <a:blip r:embed="rId2"/>
            <a:stretch>
              <a:fillRect/>
            </a:stretch>
          </a:blipFill>
        </p:spPr>
      </p:sp>
      <p:sp>
        <p:nvSpPr>
          <p:cNvPr id="3" name="Freeform 3"/>
          <p:cNvSpPr/>
          <p:nvPr/>
        </p:nvSpPr>
        <p:spPr>
          <a:xfrm>
            <a:off x="1028700" y="4165935"/>
            <a:ext cx="11301259" cy="3037213"/>
          </a:xfrm>
          <a:custGeom>
            <a:avLst/>
            <a:gdLst/>
            <a:ahLst/>
            <a:cxnLst/>
            <a:rect l="l" t="t" r="r" b="b"/>
            <a:pathLst>
              <a:path w="11301259" h="3037213">
                <a:moveTo>
                  <a:pt x="0" y="0"/>
                </a:moveTo>
                <a:lnTo>
                  <a:pt x="11301259" y="0"/>
                </a:lnTo>
                <a:lnTo>
                  <a:pt x="11301259" y="3037213"/>
                </a:lnTo>
                <a:lnTo>
                  <a:pt x="0" y="3037213"/>
                </a:lnTo>
                <a:lnTo>
                  <a:pt x="0" y="0"/>
                </a:lnTo>
                <a:close/>
              </a:path>
            </a:pathLst>
          </a:custGeom>
          <a:blipFill>
            <a:blip r:embed="rId3"/>
            <a:stretch>
              <a:fillRect/>
            </a:stretch>
          </a:blipFill>
        </p:spPr>
      </p:sp>
      <p:sp>
        <p:nvSpPr>
          <p:cNvPr id="4" name="TextBox 4"/>
          <p:cNvSpPr txBox="1"/>
          <p:nvPr/>
        </p:nvSpPr>
        <p:spPr>
          <a:xfrm>
            <a:off x="438495" y="952500"/>
            <a:ext cx="9416653" cy="1333500"/>
          </a:xfrm>
          <a:prstGeom prst="rect">
            <a:avLst/>
          </a:prstGeom>
        </p:spPr>
        <p:txBody>
          <a:bodyPr lIns="0" tIns="0" rIns="0" bIns="0" rtlCol="0" anchor="t">
            <a:spAutoFit/>
          </a:bodyPr>
          <a:lstStyle/>
          <a:p>
            <a:pPr marL="0" lvl="0" indent="0" algn="just">
              <a:lnSpc>
                <a:spcPts val="4998"/>
              </a:lnSpc>
              <a:spcBef>
                <a:spcPct val="0"/>
              </a:spcBef>
            </a:pPr>
            <a:r>
              <a:rPr lang="en-US" sz="4165" u="none" strike="noStrike">
                <a:solidFill>
                  <a:srgbClr val="000000"/>
                </a:solidFill>
                <a:latin typeface="Calibri (MS)"/>
                <a:ea typeface="Calibri (MS)"/>
                <a:cs typeface="Calibri (MS)"/>
                <a:sym typeface="Calibri (MS)"/>
              </a:rPr>
              <a:t>What is the average salary per department?</a:t>
            </a:r>
          </a:p>
          <a:p>
            <a:pPr marL="0" lvl="0" indent="0" algn="just">
              <a:lnSpc>
                <a:spcPts val="4998"/>
              </a:lnSpc>
              <a:spcBef>
                <a:spcPct val="0"/>
              </a:spcBef>
            </a:pPr>
            <a:endParaRPr lang="en-US" sz="4165" u="none" strike="noStrike">
              <a:solidFill>
                <a:srgbClr val="000000"/>
              </a:solidFill>
              <a:latin typeface="Calibri (MS)"/>
              <a:ea typeface="Calibri (MS)"/>
              <a:cs typeface="Calibri (MS)"/>
              <a:sym typeface="Calibri (MS)"/>
            </a:endParaRPr>
          </a:p>
        </p:txBody>
      </p:sp>
      <p:grpSp>
        <p:nvGrpSpPr>
          <p:cNvPr id="5" name="Group 5"/>
          <p:cNvGrpSpPr/>
          <p:nvPr/>
        </p:nvGrpSpPr>
        <p:grpSpPr>
          <a:xfrm>
            <a:off x="13221348" y="9277476"/>
            <a:ext cx="4838096" cy="1009524"/>
            <a:chOff x="0" y="0"/>
            <a:chExt cx="6450794" cy="1346032"/>
          </a:xfrm>
        </p:grpSpPr>
        <p:sp>
          <p:nvSpPr>
            <p:cNvPr id="6" name="Freeform 6"/>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4"/>
              <a:stretch>
                <a:fillRect b="3"/>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1213</Words>
  <Application>Microsoft Office PowerPoint</Application>
  <PresentationFormat>Custom</PresentationFormat>
  <Paragraphs>75</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Calibri (MS)</vt:lpstr>
      <vt:lpstr>Calibri (MS) Bold</vt:lpstr>
      <vt:lpstr>Libre Baskerville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Mention the Title</dc:title>
  <dc:creator>Tharun</dc:creator>
  <cp:lastModifiedBy>Tharun gopireddy</cp:lastModifiedBy>
  <cp:revision>2</cp:revision>
  <dcterms:created xsi:type="dcterms:W3CDTF">2006-08-16T00:00:00Z</dcterms:created>
  <dcterms:modified xsi:type="dcterms:W3CDTF">2025-10-22T04:43:09Z</dcterms:modified>
  <dc:identifier>DAG1yCE-uWg</dc:identifier>
</cp:coreProperties>
</file>